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3" r:id="rId6"/>
    <p:sldId id="260" r:id="rId7"/>
    <p:sldId id="26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8" d="100"/>
          <a:sy n="118" d="100"/>
        </p:scale>
        <p:origin x="14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CONNECTIVITY SOLUTIONS FOR HEALTHCARE</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BDDB4A8C-9C9E-0BF9-F551-7AD2640D9AAB}"/>
              </a:ext>
            </a:extLst>
          </p:cNvPr>
          <p:cNvSpPr>
            <a:spLocks noChangeArrowheads="1"/>
          </p:cNvSpPr>
          <p:nvPr/>
        </p:nvSpPr>
        <p:spPr bwMode="auto">
          <a:xfrm>
            <a:off x="226337" y="1541677"/>
            <a:ext cx="8691326"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The Challenge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Healthcare providers face the challenge of delivering effective services on tighter budgets. Advancing technology drives progress in diagnostics, treatment, and efficiency but also raises new demands. Reliable, scalable, and modular infrastructure is crucial to balance current needs with future potential.</a:t>
            </a:r>
            <a:endParaRPr kumimoji="0" lang="en-US" altLang="en-US" sz="24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The Solution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Molex’s modular platform and Reuse-Rethink-Recycle approach ensure seamless communication integration, from data centers to patient rooms. Customizable and cost-effective, Molex's Synergy Footprint reduces complexity and redirects resources to what matters most—people.</a:t>
            </a:r>
            <a:endParaRPr kumimoji="0" lang="en-US" altLang="en-US" sz="6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6600" b="0" i="0" u="none" strike="noStrike" cap="none" normalizeH="0" baseline="0" dirty="0">
              <a:ln>
                <a:noFill/>
              </a:ln>
              <a:solidFill>
                <a:schemeClr val="tx1"/>
              </a:solidFill>
              <a:effectLst/>
              <a:latin typeface="Arial" panose="020B0604020202020204" pitchFamily="34" charset="0"/>
            </a:endParaRPr>
          </a:p>
        </p:txBody>
      </p:sp>
      <p:sp>
        <p:nvSpPr>
          <p:cNvPr id="9" name="Title 8">
            <a:extLst>
              <a:ext uri="{FF2B5EF4-FFF2-40B4-BE49-F238E27FC236}">
                <a16:creationId xmlns:a16="http://schemas.microsoft.com/office/drawing/2014/main" id="{4B3CA96C-90BB-A15A-9E9C-3EFF80EFDD27}"/>
              </a:ext>
            </a:extLst>
          </p:cNvPr>
          <p:cNvSpPr>
            <a:spLocks noGrp="1"/>
          </p:cNvSpPr>
          <p:nvPr>
            <p:ph type="title"/>
          </p:nvPr>
        </p:nvSpPr>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CONNECTED ENTERPRISE SOLUTIONS</a:t>
            </a:r>
            <a:endParaRPr dirty="0"/>
          </a:p>
        </p:txBody>
      </p:sp>
      <p:sp>
        <p:nvSpPr>
          <p:cNvPr id="3" name="Content Placeholder 2"/>
          <p:cNvSpPr>
            <a:spLocks noGrp="1"/>
          </p:cNvSpPr>
          <p:nvPr>
            <p:ph idx="1"/>
          </p:nvPr>
        </p:nvSpPr>
        <p:spPr/>
        <p:txBody>
          <a:bodyPr>
            <a:normAutofit/>
          </a:bodyPr>
          <a:lstStyle/>
          <a:p>
            <a:pPr marL="0" indent="0">
              <a:buNone/>
            </a:pPr>
            <a:r>
              <a:rPr lang="en-US" sz="1400" dirty="0"/>
              <a:t>Molex has been developing connectivity solutions for over 40 years. As one of the pioneers of structured cabling, we have provided solutions to some of the largest organizations around the world. </a:t>
            </a:r>
          </a:p>
          <a:p>
            <a:endParaRPr lang="en-US" sz="1700" dirty="0"/>
          </a:p>
          <a:p>
            <a:pPr marL="0" indent="0">
              <a:buNone/>
            </a:pPr>
            <a:r>
              <a:rPr lang="en-US" sz="1700" b="1" dirty="0"/>
              <a:t>Verified Antimicrobial Performance</a:t>
            </a:r>
          </a:p>
          <a:p>
            <a:r>
              <a:rPr lang="en-US" sz="1700" dirty="0"/>
              <a:t>Molex Antimicrobial products, tested to ISO 22196 standards, effectively protect against Staphylococcus aureus and Escherichia coli. Designed to complement sterilization protocols, they are not a substitute for thorough sterilization.</a:t>
            </a:r>
          </a:p>
          <a:p>
            <a:pPr marL="0" indent="0">
              <a:buNone/>
            </a:pPr>
            <a:r>
              <a:rPr lang="en-US" sz="1700" b="1" dirty="0"/>
              <a:t>About Molex</a:t>
            </a:r>
          </a:p>
          <a:p>
            <a:r>
              <a:rPr lang="en-US" sz="1700" dirty="0"/>
              <a:t>Globally trusted, Molex delivers quality and reliability through carefully trained installers and consultants. With reusable, high-performance products, Molex ensures exceptional service from start to finish.</a:t>
            </a:r>
          </a:p>
          <a:p>
            <a:pPr marL="0" indent="0">
              <a:buNone/>
            </a:pPr>
            <a:r>
              <a:rPr lang="en-US" sz="1700" b="1" dirty="0"/>
              <a:t>Healthcare Customers</a:t>
            </a:r>
          </a:p>
          <a:p>
            <a:r>
              <a:rPr lang="en-US" sz="1700" dirty="0"/>
              <a:t>Sutter Health, USA | Nanjing Children’s Hospital, China | Discovery Health, South Africa | Department of Emergency Services, Australia | Kalinga Institute of Medical Sciences, India | Lady Cilento Children’s Hospital, Australia | Olympia Eye and Laser Centre, Namibia</a:t>
            </a:r>
          </a:p>
          <a:p>
            <a:pPr marL="0" indent="0">
              <a:buNone/>
            </a:pP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1600" dirty="0"/>
              <a:t>Antimicrobial products add additional protective properties to standard cleaning processes to help in the maintenance of a clean environment.</a:t>
            </a:r>
          </a:p>
          <a:p>
            <a:pPr marL="0" indent="0">
              <a:buNone/>
            </a:pPr>
            <a:r>
              <a:rPr lang="en-US" sz="1600" dirty="0"/>
              <a:t>WALLPLATES </a:t>
            </a:r>
          </a:p>
          <a:p>
            <a:pPr marL="0" indent="0">
              <a:buNone/>
            </a:pPr>
            <a:r>
              <a:rPr lang="en-US" sz="1600" dirty="0"/>
              <a:t>• Smooth “polished surface” facilitating easy wipe down </a:t>
            </a:r>
          </a:p>
          <a:p>
            <a:pPr marL="0" indent="0">
              <a:buNone/>
            </a:pPr>
            <a:r>
              <a:rPr lang="en-US" sz="1600" dirty="0"/>
              <a:t>• Embedded antimicrobial materials in the plastic work 24/7 to inhibit the growth of bacteria, reducing the risk of cross contamination </a:t>
            </a:r>
          </a:p>
          <a:p>
            <a:pPr marL="0" indent="0">
              <a:buNone/>
            </a:pPr>
            <a:r>
              <a:rPr lang="en-US" sz="1600" dirty="0"/>
              <a:t>• Angled outlet – facilitates correct bend radius of the patch cords essential for data continuity </a:t>
            </a:r>
            <a:r>
              <a:rPr lang="en-US" sz="1400" dirty="0"/>
              <a:t>at</a:t>
            </a:r>
            <a:r>
              <a:rPr lang="en-US" sz="1600" dirty="0"/>
              <a:t> high performance </a:t>
            </a:r>
          </a:p>
          <a:p>
            <a:pPr marL="0" indent="0">
              <a:buNone/>
            </a:pPr>
            <a:r>
              <a:rPr lang="en-US" sz="1600" dirty="0"/>
              <a:t>CAT 6A F/UTP PATCH CORDS </a:t>
            </a:r>
          </a:p>
          <a:p>
            <a:pPr marL="0" indent="0">
              <a:buNone/>
            </a:pPr>
            <a:r>
              <a:rPr lang="en-US" sz="1600" dirty="0"/>
              <a:t>• Antimicrobial materials – assist in the prevention of propagation of bacteria resulting from human contact </a:t>
            </a:r>
          </a:p>
          <a:p>
            <a:pPr marL="0" indent="0">
              <a:buNone/>
            </a:pPr>
            <a:r>
              <a:rPr lang="en-US" sz="1600" dirty="0"/>
              <a:t>• Anti-snag boots protects the RJ-45 connector’s lock from being snapped off easily. Ideal for high insertion cycle and ease of access. </a:t>
            </a:r>
          </a:p>
          <a:p>
            <a:pPr marL="0" indent="0">
              <a:buNone/>
            </a:pPr>
            <a:r>
              <a:rPr lang="en-US" sz="1600" dirty="0"/>
              <a:t>• LS0H sheath – low halogen cable sheath emits limited smoke and no halogen even when exposed to high sources of heat </a:t>
            </a:r>
            <a:endParaRPr sz="1600" dirty="0"/>
          </a:p>
        </p:txBody>
      </p:sp>
      <p:sp>
        <p:nvSpPr>
          <p:cNvPr id="5" name="TextBox 4">
            <a:extLst>
              <a:ext uri="{FF2B5EF4-FFF2-40B4-BE49-F238E27FC236}">
                <a16:creationId xmlns:a16="http://schemas.microsoft.com/office/drawing/2014/main" id="{7B8FB445-80AF-420C-4766-5887CFABE371}"/>
              </a:ext>
            </a:extLst>
          </p:cNvPr>
          <p:cNvSpPr txBox="1"/>
          <p:nvPr/>
        </p:nvSpPr>
        <p:spPr>
          <a:xfrm>
            <a:off x="2221264" y="721722"/>
            <a:ext cx="4572000" cy="369332"/>
          </a:xfrm>
          <a:prstGeom prst="rect">
            <a:avLst/>
          </a:prstGeom>
          <a:noFill/>
        </p:spPr>
        <p:txBody>
          <a:bodyPr wrap="square">
            <a:spAutoFit/>
          </a:bodyPr>
          <a:lstStyle/>
          <a:p>
            <a:r>
              <a:rPr lang="en-US" dirty="0"/>
              <a:t>Product Range: ANTIMICROBIAL SOLUTION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D0955-3A9B-089F-970D-E5BBE27719ED}"/>
              </a:ext>
            </a:extLst>
          </p:cNvPr>
          <p:cNvSpPr>
            <a:spLocks noGrp="1"/>
          </p:cNvSpPr>
          <p:nvPr>
            <p:ph type="title"/>
          </p:nvPr>
        </p:nvSpPr>
        <p:spPr/>
        <p:txBody>
          <a:bodyPr>
            <a:normAutofit fontScale="90000"/>
          </a:bodyPr>
          <a:lstStyle/>
          <a:p>
            <a:r>
              <a:rPr lang="en-US" dirty="0"/>
              <a:t>Product Range: HARSH ENVIRONMENT</a:t>
            </a:r>
          </a:p>
        </p:txBody>
      </p:sp>
      <p:sp>
        <p:nvSpPr>
          <p:cNvPr id="3" name="Content Placeholder 2">
            <a:extLst>
              <a:ext uri="{FF2B5EF4-FFF2-40B4-BE49-F238E27FC236}">
                <a16:creationId xmlns:a16="http://schemas.microsoft.com/office/drawing/2014/main" id="{42A329E2-E9B1-3214-1426-8B9CB4141F9E}"/>
              </a:ext>
            </a:extLst>
          </p:cNvPr>
          <p:cNvSpPr>
            <a:spLocks noGrp="1"/>
          </p:cNvSpPr>
          <p:nvPr>
            <p:ph idx="1"/>
          </p:nvPr>
        </p:nvSpPr>
        <p:spPr/>
        <p:txBody>
          <a:bodyPr>
            <a:normAutofit/>
          </a:bodyPr>
          <a:lstStyle/>
          <a:p>
            <a:pPr marL="0" indent="0">
              <a:buNone/>
            </a:pPr>
            <a:r>
              <a:rPr lang="en-US" sz="1800" dirty="0"/>
              <a:t>Harsh environment jack, </a:t>
            </a:r>
            <a:r>
              <a:rPr lang="en-US" sz="1800" dirty="0" err="1"/>
              <a:t>wallplate</a:t>
            </a:r>
            <a:r>
              <a:rPr lang="en-US" sz="1800" dirty="0"/>
              <a:t> and patch cords, ideal for areas within the hospital that are subjected to vigorous use and cleaning.</a:t>
            </a:r>
          </a:p>
          <a:p>
            <a:pPr marL="0" indent="0">
              <a:buNone/>
            </a:pPr>
            <a:r>
              <a:rPr lang="en-US" sz="1800" dirty="0"/>
              <a:t>WALLPLATES</a:t>
            </a:r>
          </a:p>
          <a:p>
            <a:r>
              <a:rPr lang="en-US" sz="1800" dirty="0"/>
              <a:t> Stainless steel </a:t>
            </a:r>
            <a:r>
              <a:rPr lang="en-US" sz="1800" dirty="0" err="1"/>
              <a:t>wallplates</a:t>
            </a:r>
            <a:r>
              <a:rPr lang="en-US" sz="1800" dirty="0"/>
              <a:t> facilitate easy wipe down and mate perfectly with the Molex Cat6A Locking Bulkhead RJ-45 Connector</a:t>
            </a:r>
          </a:p>
          <a:p>
            <a:r>
              <a:rPr lang="en-US" sz="1800" dirty="0"/>
              <a:t>Available in multiple port configurations – popular sizes 1, 2, 4 port sizes</a:t>
            </a:r>
          </a:p>
          <a:p>
            <a:r>
              <a:rPr lang="en-US" sz="1800" dirty="0"/>
              <a:t>Double Sided - Polished and brushed look combines practicality with aesthetics</a:t>
            </a:r>
          </a:p>
          <a:p>
            <a:pPr marL="0" indent="0">
              <a:buNone/>
            </a:pPr>
            <a:r>
              <a:rPr lang="en-US" sz="1800" dirty="0"/>
              <a:t>RUGGED RJ-45 LOCKING OUTLET</a:t>
            </a:r>
          </a:p>
          <a:p>
            <a:pPr marL="0" indent="0">
              <a:buNone/>
            </a:pPr>
            <a:r>
              <a:rPr lang="en-US" sz="1800" dirty="0"/>
              <a:t>• Ruggedized connector with Cat6A component compliance according to ISO/IEC 11801 and TIA/EIA 568-C.2. Locking function enables secured connection</a:t>
            </a:r>
          </a:p>
          <a:p>
            <a:pPr marL="0" indent="0">
              <a:buNone/>
            </a:pPr>
            <a:r>
              <a:rPr lang="en-US" sz="1800" dirty="0"/>
              <a:t>• Shielded construction protections against EMI and a high interference environment</a:t>
            </a:r>
          </a:p>
          <a:p>
            <a:pPr marL="0" indent="0">
              <a:buNone/>
            </a:pPr>
            <a:r>
              <a:rPr lang="en-US" sz="1800" dirty="0"/>
              <a:t>• IP65 Rated – Molded rubber grommet seals against water/dust ingress</a:t>
            </a:r>
          </a:p>
        </p:txBody>
      </p:sp>
    </p:spTree>
    <p:extLst>
      <p:ext uri="{BB962C8B-B14F-4D97-AF65-F5344CB8AC3E}">
        <p14:creationId xmlns:p14="http://schemas.microsoft.com/office/powerpoint/2010/main" val="1349725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 Range</a:t>
            </a:r>
            <a:endParaRPr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a:t>Smart Building Solution</a:t>
            </a:r>
            <a:br>
              <a:rPr lang="en-US" dirty="0"/>
            </a:br>
            <a:r>
              <a:rPr lang="en-US" dirty="0"/>
              <a:t>Powered by flexible and secure Power-over-Ethernet (PoE), Molex </a:t>
            </a:r>
            <a:r>
              <a:rPr lang="en-US" dirty="0" err="1"/>
              <a:t>CoreSync</a:t>
            </a:r>
            <a:r>
              <a:rPr lang="en-US" dirty="0"/>
              <a:t> sensors, lighting, and devices enhance safety, optimize space, and conserve energy.</a:t>
            </a:r>
          </a:p>
          <a:p>
            <a:pPr marL="0" indent="0">
              <a:buNone/>
            </a:pPr>
            <a:r>
              <a:rPr lang="en-US" b="1" dirty="0"/>
              <a:t>Smart Hospitals</a:t>
            </a:r>
            <a:endParaRPr lang="en-US" dirty="0"/>
          </a:p>
          <a:p>
            <a:pPr>
              <a:buFont typeface="Arial" panose="020B0604020202020204" pitchFamily="34" charset="0"/>
              <a:buChar char="•"/>
            </a:pPr>
            <a:r>
              <a:rPr lang="en-US" dirty="0"/>
              <a:t>Integrated sensors adapt to staff, patient, and care patterns.</a:t>
            </a:r>
          </a:p>
          <a:p>
            <a:pPr>
              <a:buFont typeface="Arial" panose="020B0604020202020204" pitchFamily="34" charset="0"/>
              <a:buChar char="•"/>
            </a:pPr>
            <a:r>
              <a:rPr lang="en-US" dirty="0"/>
              <a:t>Automatic lighting adjusts to support natural human biorhythms.</a:t>
            </a:r>
          </a:p>
          <a:p>
            <a:pPr>
              <a:buFont typeface="Arial" panose="020B0604020202020204" pitchFamily="34" charset="0"/>
              <a:buChar char="•"/>
            </a:pPr>
            <a:r>
              <a:rPr lang="en-US" dirty="0"/>
              <a:t>Provides real-time data on room and equipment utilization.</a:t>
            </a:r>
          </a:p>
          <a:p>
            <a:pPr>
              <a:buFont typeface="Arial" panose="020B0604020202020204" pitchFamily="34" charset="0"/>
              <a:buChar char="•"/>
            </a:pPr>
            <a:r>
              <a:rPr lang="en-US" dirty="0"/>
              <a:t>Single-cable solutions deliver data and power to IP devices, lighting, WAPs, and BMS.</a:t>
            </a:r>
          </a:p>
          <a:p>
            <a:pPr marL="0" indent="0">
              <a:buNone/>
            </a:pPr>
            <a:endParaRPr lang="en-US" b="1" dirty="0"/>
          </a:p>
          <a:p>
            <a:pPr marL="0" indent="0">
              <a:buNone/>
            </a:pPr>
            <a:r>
              <a:rPr lang="en-US" b="1" dirty="0"/>
              <a:t>Protect Staff and Patients</a:t>
            </a:r>
            <a:endParaRPr lang="en-US" dirty="0"/>
          </a:p>
          <a:p>
            <a:pPr>
              <a:buFont typeface="Arial" panose="020B0604020202020204" pitchFamily="34" charset="0"/>
              <a:buChar char="•"/>
            </a:pPr>
            <a:r>
              <a:rPr lang="en-US" dirty="0" err="1"/>
              <a:t>BioVitae</a:t>
            </a:r>
            <a:r>
              <a:rPr lang="en-US" dirty="0"/>
              <a:t> antimicrobial lights reduce bacteria and virus spread.</a:t>
            </a:r>
          </a:p>
          <a:p>
            <a:pPr>
              <a:buFont typeface="Arial" panose="020B0604020202020204" pitchFamily="34" charset="0"/>
              <a:buChar char="•"/>
            </a:pPr>
            <a:r>
              <a:rPr lang="en-US" dirty="0"/>
              <a:t>Emergency lighting ensures safe evacuation during crises.</a:t>
            </a:r>
          </a:p>
          <a:p>
            <a:pPr>
              <a:buFont typeface="Arial" panose="020B0604020202020204" pitchFamily="34" charset="0"/>
              <a:buChar char="•"/>
            </a:pPr>
            <a:r>
              <a:rPr lang="en-US" dirty="0"/>
              <a:t>PoE security systems offer seamless integration and control.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 Range</a:t>
            </a:r>
            <a:endParaRPr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Data Centers</a:t>
            </a:r>
            <a:br>
              <a:rPr lang="en-US" dirty="0"/>
            </a:br>
            <a:r>
              <a:rPr lang="en-US" dirty="0"/>
              <a:t>Molex data center solutions ensure high performance and security for high-density applications, with durable, long-lasting designs for multiple installations.</a:t>
            </a:r>
          </a:p>
          <a:p>
            <a:pPr marL="0" indent="0">
              <a:buNone/>
            </a:pPr>
            <a:r>
              <a:rPr lang="en-US" b="1" dirty="0"/>
              <a:t>High-Performance Connectivity</a:t>
            </a:r>
            <a:endParaRPr lang="en-US" dirty="0"/>
          </a:p>
          <a:p>
            <a:pPr>
              <a:buFont typeface="Arial" panose="020B0604020202020204" pitchFamily="34" charset="0"/>
              <a:buChar char="•"/>
            </a:pPr>
            <a:r>
              <a:rPr lang="en-US" dirty="0"/>
              <a:t>Modular platform consolidates data center and hospital components.</a:t>
            </a:r>
          </a:p>
          <a:p>
            <a:pPr>
              <a:buFont typeface="Arial" panose="020B0604020202020204" pitchFamily="34" charset="0"/>
              <a:buChar char="•"/>
            </a:pPr>
            <a:r>
              <a:rPr lang="en-US" dirty="0"/>
              <a:t>Interoperable design allows quick replacements.</a:t>
            </a:r>
          </a:p>
          <a:p>
            <a:pPr>
              <a:buFont typeface="Arial" panose="020B0604020202020204" pitchFamily="34" charset="0"/>
              <a:buChar char="•"/>
            </a:pPr>
            <a:r>
              <a:rPr lang="en-US" dirty="0"/>
              <a:t>Shielded platforms suit data center and healthcare horizontal implementations.</a:t>
            </a:r>
          </a:p>
          <a:p>
            <a:pPr>
              <a:buFont typeface="Arial" panose="020B0604020202020204" pitchFamily="34" charset="0"/>
              <a:buChar char="•"/>
            </a:pPr>
            <a:r>
              <a:rPr lang="en-US" dirty="0"/>
              <a:t>Reuse-Rethink-Recycle philosophy extends lifecycle and reduces downtime.</a:t>
            </a:r>
          </a:p>
          <a:p>
            <a:pPr>
              <a:buFont typeface="Arial" panose="020B0604020202020204" pitchFamily="34" charset="0"/>
              <a:buChar char="•"/>
            </a:pPr>
            <a:r>
              <a:rPr lang="en-US" dirty="0"/>
              <a:t>Hybridized platform enables efficient space utilization across any Physical Layer topology.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TotalTime>
  <Words>707</Words>
  <Application>Microsoft Office PowerPoint</Application>
  <PresentationFormat>On-screen Show (4:3)</PresentationFormat>
  <Paragraphs>54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CONNECTIVITY SOLUTIONS FOR HEALTHCARE</vt:lpstr>
      <vt:lpstr>PowerPoint Presentation</vt:lpstr>
      <vt:lpstr>CONNECTED ENTERPRISE SOLUTIONS</vt:lpstr>
      <vt:lpstr>PowerPoint Presentation</vt:lpstr>
      <vt:lpstr>Product Range: HARSH ENVIRONMENT</vt:lpstr>
      <vt:lpstr>Product Range</vt:lpstr>
      <vt:lpstr>Product Range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Fanvil Healthcare Solutions for Nursing Homes</dc:title>
  <dc:subject/>
  <dc:creator>Anna A. Hovhannisyan</dc:creator>
  <cp:keywords/>
  <dc:description>generated using python-pptx</dc:description>
  <cp:lastModifiedBy>Anna A. Hovhannisyan</cp:lastModifiedBy>
  <cp:revision>5</cp:revision>
  <dcterms:created xsi:type="dcterms:W3CDTF">2013-01-27T09:14:16Z</dcterms:created>
  <dcterms:modified xsi:type="dcterms:W3CDTF">2024-12-09T10:15:19Z</dcterms:modified>
  <cp:category/>
</cp:coreProperties>
</file>