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0" r:id="rId2"/>
    <p:sldMasterId id="2147483700" r:id="rId3"/>
  </p:sldMasterIdLst>
  <p:notesMasterIdLst>
    <p:notesMasterId r:id="rId20"/>
  </p:notesMasterIdLst>
  <p:sldIdLst>
    <p:sldId id="3810" r:id="rId4"/>
    <p:sldId id="3823" r:id="rId5"/>
    <p:sldId id="3975" r:id="rId6"/>
    <p:sldId id="3976" r:id="rId7"/>
    <p:sldId id="3977" r:id="rId8"/>
    <p:sldId id="3978" r:id="rId9"/>
    <p:sldId id="282" r:id="rId10"/>
    <p:sldId id="283" r:id="rId11"/>
    <p:sldId id="284" r:id="rId12"/>
    <p:sldId id="288" r:id="rId13"/>
    <p:sldId id="3868" r:id="rId14"/>
    <p:sldId id="3973" r:id="rId15"/>
    <p:sldId id="3858" r:id="rId16"/>
    <p:sldId id="3980" r:id="rId17"/>
    <p:sldId id="3856" r:id="rId18"/>
    <p:sldId id="385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IN Next LT Pro" panose="020B0503020203050203" pitchFamily="34" charset="0"/>
      <p:regular r:id="rId25"/>
      <p:bold r:id="rId26"/>
      <p:italic r:id="rId27"/>
      <p:boldItalic r:id="rId28"/>
    </p:embeddedFont>
    <p:embeddedFont>
      <p:font typeface="DIN Next LT Pro Light" panose="020B0303020203050203" pitchFamily="34" charset="0"/>
      <p:regular r:id="rId29"/>
      <p:italic r:id="rId30"/>
    </p:embeddedFont>
    <p:embeddedFont>
      <p:font typeface="DIN Next LT Pro Medium" panose="020B0603020203050203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5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22"/>
    <a:srgbClr val="F37021"/>
    <a:srgbClr val="F47932"/>
    <a:srgbClr val="F26531"/>
    <a:srgbClr val="FFFFFF"/>
    <a:srgbClr val="F58220"/>
    <a:srgbClr val="F15623"/>
    <a:srgbClr val="F15A22"/>
    <a:srgbClr val="FFC72C"/>
    <a:srgbClr val="A61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72" d="100"/>
          <a:sy n="72" d="100"/>
        </p:scale>
        <p:origin x="348" y="52"/>
      </p:cViewPr>
      <p:guideLst>
        <p:guide orient="horz" pos="1680"/>
        <p:guide pos="3840"/>
        <p:guide pos="1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F9187-1D38-435A-827C-BEA0FF54B40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AF323-32FF-4874-863D-FC47B2CB6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7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9380D-86AF-494C-BC4B-CBDCA5D7A62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6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79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251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10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T01 Soli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9144000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4 Basic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718" y="0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8178437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1527"/>
            <a:ext cx="694944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D78A99-9A95-D1EA-9F31-A4B7FDA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38FA9-6ADF-D03A-FC1E-56F297C424E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228A-CFC0-D2B3-8B03-A90F1B3EC5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9889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29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5 Basic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AB9331B-F4F2-D0C8-365B-6712AE941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964747" y="3221"/>
            <a:ext cx="2227253" cy="6858000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D52007-E821-61B7-7724-ACB04B574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165" y="0"/>
            <a:ext cx="5548835" cy="6858000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777240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1D27C-4B7F-5490-F939-D6E4360F8D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4747" y="3222"/>
            <a:ext cx="2227253" cy="68547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515759-AF01-00BF-47DE-D84DC91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15537-9891-6960-57C3-F3EDFDA42BD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8BB65-5555-00F8-E891-4E5B5E94242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675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6 Basic Content w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43A657-ED4F-25B1-2AC3-4859B26DD44B}"/>
              </a:ext>
            </a:extLst>
          </p:cNvPr>
          <p:cNvSpPr/>
          <p:nvPr userDrawn="1"/>
        </p:nvSpPr>
        <p:spPr>
          <a:xfrm>
            <a:off x="0" y="0"/>
            <a:ext cx="792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6308" y="0"/>
            <a:ext cx="684569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556934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684569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45692"/>
              <a:gd name="connsiteY0" fmla="*/ 0 h 6861175"/>
              <a:gd name="connsiteX1" fmla="*/ 5350267 w 6845692"/>
              <a:gd name="connsiteY1" fmla="*/ 131445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45692"/>
              <a:gd name="connsiteY0" fmla="*/ 0 h 6861175"/>
              <a:gd name="connsiteX1" fmla="*/ 6836167 w 6845692"/>
              <a:gd name="connsiteY1" fmla="*/ 9525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83792"/>
              <a:gd name="connsiteY0" fmla="*/ 0 h 6861175"/>
              <a:gd name="connsiteX1" fmla="*/ 6883792 w 6883792"/>
              <a:gd name="connsiteY1" fmla="*/ 704850 h 6861175"/>
              <a:gd name="connsiteX2" fmla="*/ 6845692 w 6883792"/>
              <a:gd name="connsiteY2" fmla="*/ 6861175 h 6861175"/>
              <a:gd name="connsiteX3" fmla="*/ 0 w 6883792"/>
              <a:gd name="connsiteY3" fmla="*/ 6856643 h 6861175"/>
              <a:gd name="connsiteX4" fmla="*/ 2215700 w 6883792"/>
              <a:gd name="connsiteY4" fmla="*/ 0 h 6861175"/>
              <a:gd name="connsiteX0" fmla="*/ 2215700 w 6845692"/>
              <a:gd name="connsiteY0" fmla="*/ 0 h 6861175"/>
              <a:gd name="connsiteX1" fmla="*/ 6845692 w 6845692"/>
              <a:gd name="connsiteY1" fmla="*/ 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5692" h="6861175">
                <a:moveTo>
                  <a:pt x="2215700" y="0"/>
                </a:moveTo>
                <a:lnTo>
                  <a:pt x="6845692" y="0"/>
                </a:lnTo>
                <a:lnTo>
                  <a:pt x="684569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"/>
            <a:ext cx="6400800" cy="1192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1527"/>
            <a:ext cx="5522324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E2C47E-EF2F-F1EE-3166-15FF750FA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365E63-4E12-5C28-321C-67A9DC0C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93537B-725A-F39B-A629-54B03E70D1A8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07 Basic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530C-D36B-3241-3656-1427FC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77D-162F-1505-8363-7E5C38790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359576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1339-1E99-A121-FA50-9CF1F89E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310C-383C-052B-0041-82AB75A9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A836-7628-442A-8342-89A33F05407A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26A8-A188-90C1-F38F-BF861880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158B9-8E63-F864-FE52-DF6D9784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84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8 Basic Content Two Column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699B-F2C3-339C-E7EB-7C99C3DE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327202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86D7-8A14-1AA2-B654-9130F11C3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2151114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E5-62B1-C5D3-D691-5C265DA4C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202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94B9-D919-2F54-C307-11BF6742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1114"/>
            <a:ext cx="5183188" cy="3684588"/>
          </a:xfr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2860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287338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1BCF3-6006-79AD-5228-F79A5F36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56DC-9F01-4D83-AEBF-EC1F713210FF}" type="datetime1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B1F2-4842-3D82-6159-46009D4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C8F7-1760-E34A-74B1-E162168F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B88840-073D-D266-2696-5F4BEE5E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3399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09 Basic Conten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08A-19A3-9C56-80A8-236F6E40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FBB5-26D6-258E-58EA-10DCFC19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BCA7-9C5C-46FD-983D-57BFB0128F6A}" type="datetime1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4240D-1BB1-826F-B248-193E3E7C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F6706-10B9-6CC4-ACB8-341AAEB0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57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10 Basic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5B6-9A17-61F0-30BA-6074B59D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1BC-9424-45C7-B312-B311D3735D36}" type="datetime1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C165-2ED9-C4F8-F594-9337B34B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43B9-B3B3-8B7A-0302-8C201CEE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41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67162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Graphic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9A89F8-46DC-46FD-927D-0143C4146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120463" y="3823795"/>
            <a:ext cx="3925346" cy="16844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A6E06C-9FC6-4D42-8398-2DCD3A28FA11}"/>
              </a:ext>
            </a:extLst>
          </p:cNvPr>
          <p:cNvSpPr/>
          <p:nvPr userDrawn="1"/>
        </p:nvSpPr>
        <p:spPr>
          <a:xfrm>
            <a:off x="-1" y="6690419"/>
            <a:ext cx="9962145" cy="167581"/>
          </a:xfrm>
          <a:prstGeom prst="rect">
            <a:avLst/>
          </a:prstGeom>
          <a:solidFill>
            <a:srgbClr val="005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DD710-B498-4697-AF38-0FEA687D3B41}"/>
              </a:ext>
            </a:extLst>
          </p:cNvPr>
          <p:cNvSpPr/>
          <p:nvPr userDrawn="1"/>
        </p:nvSpPr>
        <p:spPr>
          <a:xfrm>
            <a:off x="9962146" y="6690419"/>
            <a:ext cx="2229853" cy="167581"/>
          </a:xfrm>
          <a:prstGeom prst="rect">
            <a:avLst/>
          </a:prstGeom>
          <a:solidFill>
            <a:srgbClr val="2D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E8531D-9467-44F6-9057-65BD5E47B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290" y="6191421"/>
            <a:ext cx="1977504" cy="3441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A2F975-F56C-401D-8B0C-11F72C36D041}"/>
              </a:ext>
            </a:extLst>
          </p:cNvPr>
          <p:cNvSpPr/>
          <p:nvPr userDrawn="1"/>
        </p:nvSpPr>
        <p:spPr>
          <a:xfrm>
            <a:off x="0" y="6628679"/>
            <a:ext cx="12192000" cy="737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12700" dir="54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AF82F-2AC9-42AF-AC71-9AECAEAA9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430932"/>
            <a:ext cx="8337177" cy="5334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060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T01 Soli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9144000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5B1DBE-DB6E-A15F-D39A-AB5DDFB6FA7F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5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2 Pictur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F5585276-4CFF-738F-7DD5-618BE6736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8029194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8029194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3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2 Pictur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F5585276-4CFF-738F-7DD5-618BE6736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8029194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8029194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1C7B71C-7DBD-FDF0-50AD-6350CFB1D918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4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3 Solid Blue Section 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0D0B5-E29E-EB98-6FBC-2795014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255C24-DACA-4E1A-B78B-76E862D878FF}" type="datetime1">
              <a:rPr lang="en-US" smtClean="0"/>
              <a:pPr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1207-0493-19FD-31B3-BD789BB1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076D-7476-F0DE-0F3F-1881994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4670F-D560-F248-FB8B-9CF1AF4C42AA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233E6-D6D3-F6A0-761A-AEE6AC131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1633538"/>
            <a:ext cx="8114470" cy="336391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B9203FA-9B16-118F-3DA5-2B84072FC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E55F7A2-1E42-8DAC-BA8C-C020F6140CF6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40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4 Orange Image Title or Section In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806941"/>
            <a:ext cx="694144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4286616"/>
            <a:ext cx="69414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AB99899-099E-A037-4353-8B37D80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1F02B-D621-BA86-F934-87EEF0D27F52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CF27D6E-B802-EFFF-BEB6-31183830BA03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72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4 Dark Blue with Image Title or Section In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4D97C839-09D1-BDA8-95A9-38218665B3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349741"/>
            <a:ext cx="5276548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3829416"/>
            <a:ext cx="4524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545373A-52F3-7D0D-D250-674851C8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E9428-85C6-2704-8773-B798B44735BE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452362D-BFC3-54B9-0331-C3796A8F3A4B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62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T06 Basic White Title or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6E60-FDE4-A8A3-1B5F-763FF9D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72DDF-3DD5-D5AB-BC43-EDCE70A7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FF8-2989-E205-FA01-033651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B81B-7978-4E42-84A4-68761DF410EF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445F-76F1-E3D8-578C-E2865FDA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69DC-06D4-F7D0-1589-DF96CE0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57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1 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25729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2 Basic Content with Super H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3044"/>
            <a:ext cx="10622280" cy="64965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D660EA-3B4E-A97F-073D-30C02D436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06963"/>
            <a:ext cx="10580687" cy="371475"/>
          </a:xfrm>
        </p:spPr>
        <p:txBody>
          <a:bodyPr lIns="18288" bIns="0" anchor="b"/>
          <a:lstStyle>
            <a:lvl1pPr>
              <a:defRPr sz="18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601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C03 Blue w Reverse Out White Titl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485-86D6-F884-F856-58C30340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4130" y="6200094"/>
            <a:ext cx="2743200" cy="365125"/>
          </a:xfrm>
        </p:spPr>
        <p:txBody>
          <a:bodyPr rIns="0"/>
          <a:lstStyle>
            <a:lvl1pPr algn="r">
              <a:defRPr/>
            </a:lvl1pPr>
          </a:lstStyle>
          <a:p>
            <a:fld id="{7CD81084-53D9-472F-BE98-434D195BD7E3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600" y="6200094"/>
            <a:ext cx="4114800" cy="365125"/>
          </a:xfrm>
        </p:spPr>
        <p:txBody>
          <a:bodyPr l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FE4E-41F2-788E-34F7-CA347C3ACEBB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B3DCDB-F007-62CA-CD9B-8AEA32F2E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8652" y="6048249"/>
            <a:ext cx="1254649" cy="466329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640BD24-4112-4E99-22DB-7DD12045A633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1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4 Basic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718" y="0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8178437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291527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D78A99-9A95-D1EA-9F31-A4B7FDA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38FA9-6ADF-D03A-FC1E-56F297C424E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228A-CFC0-D2B3-8B03-A90F1B3EC5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43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5 Basic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AB9331B-F4F2-D0C8-365B-6712AE941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964747" y="3221"/>
            <a:ext cx="2227253" cy="6858000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D52007-E821-61B7-7724-ACB04B574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165" y="0"/>
            <a:ext cx="5548835" cy="6858000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777240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1D27C-4B7F-5490-F939-D6E4360F8D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4747" y="3222"/>
            <a:ext cx="2227253" cy="68547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515759-AF01-00BF-47DE-D84DC91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15537-9891-6960-57C3-F3EDFDA42BD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CBB237-07CE-C976-AD39-9FC0D1D399B8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59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3 Solid Blue Section 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0D0B5-E29E-EB98-6FBC-2795014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255C24-DACA-4E1A-B78B-76E862D878FF}" type="datetime1">
              <a:rPr lang="en-US" smtClean="0"/>
              <a:pPr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1207-0493-19FD-31B3-BD789BB1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076D-7476-F0DE-0F3F-1881994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4670F-D560-F248-FB8B-9CF1AF4C42AA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233E6-D6D3-F6A0-761A-AEE6AC131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1633538"/>
            <a:ext cx="8114470" cy="336391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B9203FA-9B16-118F-3DA5-2B84072FC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23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6 Basic Content w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43A657-ED4F-25B1-2AC3-4859B26DD44B}"/>
              </a:ext>
            </a:extLst>
          </p:cNvPr>
          <p:cNvSpPr/>
          <p:nvPr userDrawn="1"/>
        </p:nvSpPr>
        <p:spPr>
          <a:xfrm>
            <a:off x="0" y="0"/>
            <a:ext cx="792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6308" y="0"/>
            <a:ext cx="684569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556934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684569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45692"/>
              <a:gd name="connsiteY0" fmla="*/ 0 h 6861175"/>
              <a:gd name="connsiteX1" fmla="*/ 5350267 w 6845692"/>
              <a:gd name="connsiteY1" fmla="*/ 131445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45692"/>
              <a:gd name="connsiteY0" fmla="*/ 0 h 6861175"/>
              <a:gd name="connsiteX1" fmla="*/ 6836167 w 6845692"/>
              <a:gd name="connsiteY1" fmla="*/ 9525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83792"/>
              <a:gd name="connsiteY0" fmla="*/ 0 h 6861175"/>
              <a:gd name="connsiteX1" fmla="*/ 6883792 w 6883792"/>
              <a:gd name="connsiteY1" fmla="*/ 704850 h 6861175"/>
              <a:gd name="connsiteX2" fmla="*/ 6845692 w 6883792"/>
              <a:gd name="connsiteY2" fmla="*/ 6861175 h 6861175"/>
              <a:gd name="connsiteX3" fmla="*/ 0 w 6883792"/>
              <a:gd name="connsiteY3" fmla="*/ 6856643 h 6861175"/>
              <a:gd name="connsiteX4" fmla="*/ 2215700 w 6883792"/>
              <a:gd name="connsiteY4" fmla="*/ 0 h 6861175"/>
              <a:gd name="connsiteX0" fmla="*/ 2215700 w 6845692"/>
              <a:gd name="connsiteY0" fmla="*/ 0 h 6861175"/>
              <a:gd name="connsiteX1" fmla="*/ 6845692 w 6845692"/>
              <a:gd name="connsiteY1" fmla="*/ 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5692" h="6861175">
                <a:moveTo>
                  <a:pt x="2215700" y="0"/>
                </a:moveTo>
                <a:lnTo>
                  <a:pt x="6845692" y="0"/>
                </a:lnTo>
                <a:lnTo>
                  <a:pt x="684569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"/>
            <a:ext cx="6449208" cy="1192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1527"/>
            <a:ext cx="552232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E2C47E-EF2F-F1EE-3166-15FF750FA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365E63-4E12-5C28-321C-67A9DC0C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93537B-725A-F39B-A629-54B03E70D1A8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51EBB31-9E9A-E09E-A8FE-C6C8AF953844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C07 Basic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530C-D36B-3241-3656-1427FC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77D-162F-1505-8363-7E5C38790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359576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1339-1E99-A121-FA50-9CF1F89E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310C-383C-052B-0041-82AB75A9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A836-7628-442A-8342-89A33F05407A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26A8-A188-90C1-F38F-BF861880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158B9-8E63-F864-FE52-DF6D9784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65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8 Basic Content Two Column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699B-F2C3-339C-E7EB-7C99C3DE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327202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86D7-8A14-1AA2-B654-9130F11C3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2151114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E5-62B1-C5D3-D691-5C265DA4C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202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94B9-D919-2F54-C307-11BF6742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1114"/>
            <a:ext cx="5183188" cy="3684588"/>
          </a:xfr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2860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287338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1BCF3-6006-79AD-5228-F79A5F36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56DC-9F01-4D83-AEBF-EC1F713210FF}" type="datetime1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B1F2-4842-3D82-6159-46009D4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C8F7-1760-E34A-74B1-E162168F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B88840-073D-D266-2696-5F4BEE5E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6233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C09 Basic Conten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08A-19A3-9C56-80A8-236F6E40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FBB5-26D6-258E-58EA-10DCFC19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BCA7-9C5C-46FD-983D-57BFB0128F6A}" type="datetime1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4240D-1BB1-826F-B248-193E3E7C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F6706-10B9-6CC4-ACB8-341AAEB0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4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C10 Basic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5B6-9A17-61F0-30BA-6074B59D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1BC-9424-45C7-B312-B311D3735D36}" type="datetime1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C165-2ED9-C4F8-F594-9337B34B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43B9-B3B3-8B7A-0302-8C201CEE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99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T01 Soli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9144000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6435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2 Pictur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F5585276-4CFF-738F-7DD5-618BE6736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8029194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8029194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74543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3 Solid Blue Section 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0D0B5-E29E-EB98-6FBC-2795014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1207-0493-19FD-31B3-BD789BB1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076D-7476-F0DE-0F3F-1881994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4670F-D560-F248-FB8B-9CF1AF4C42AA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233E6-D6D3-F6A0-761A-AEE6AC131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1633538"/>
            <a:ext cx="8114470" cy="336391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B9203FA-9B16-118F-3DA5-2B84072F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1181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4 Orange Image Title or Section In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806941"/>
            <a:ext cx="694144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4286616"/>
            <a:ext cx="69414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AB99899-099E-A037-4353-8B37D80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1F02B-D621-BA86-F934-87EEF0D27F52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3681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4 Dark Blue with Image Title or Section In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349741"/>
            <a:ext cx="5276548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3829416"/>
            <a:ext cx="4524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545373A-52F3-7D0D-D250-674851C8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E9428-85C6-2704-8773-B798B44735BE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586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4 Orange Image Title or Section In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806941"/>
            <a:ext cx="694144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4286616"/>
            <a:ext cx="69414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AB99899-099E-A037-4353-8B37D80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1F02B-D621-BA86-F934-87EEF0D27F52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8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06 Basic White Title or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6E60-FDE4-A8A3-1B5F-763FF9D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72DDF-3DD5-D5AB-BC43-EDCE70A7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FF8-2989-E205-FA01-033651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445F-76F1-E3D8-578C-E2865FDA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69DC-06D4-F7D0-1589-DF96CE0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97329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1 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68741835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2 Basic Content with Super H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3044"/>
            <a:ext cx="10622280" cy="64965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D660EA-3B4E-A97F-073D-30C02D436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06963"/>
            <a:ext cx="10580687" cy="371475"/>
          </a:xfrm>
        </p:spPr>
        <p:txBody>
          <a:bodyPr lIns="18288" bIns="0" anchor="b"/>
          <a:lstStyle>
            <a:lvl1pPr>
              <a:defRPr sz="18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67163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03 Blue w Reverse Out White Titl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485-86D6-F884-F856-58C30340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4130" y="6200094"/>
            <a:ext cx="2743200" cy="365125"/>
          </a:xfrm>
        </p:spPr>
        <p:txBody>
          <a:bodyPr rIns="0"/>
          <a:lstStyle>
            <a:lvl1pPr algn="r">
              <a:defRPr/>
            </a:lvl1pPr>
          </a:lstStyle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600" y="6200094"/>
            <a:ext cx="4114800" cy="365125"/>
          </a:xfrm>
        </p:spPr>
        <p:txBody>
          <a:bodyPr l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FE4E-41F2-788E-34F7-CA347C3ACEBB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B3DCDB-F007-62CA-CD9B-8AEA32F2E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8652" y="6048249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197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4 Basic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718" y="0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"/>
            <a:ext cx="7772400" cy="1192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291527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D78A99-9A95-D1EA-9F31-A4B7FDA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38FA9-6ADF-D03A-FC1E-56F297C424EF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228A-CFC0-D2B3-8B03-A90F1B3EC5B3}"/>
              </a:ext>
            </a:extLst>
          </p:cNvPr>
          <p:cNvCxnSpPr>
            <a:cxnSpLocks/>
          </p:cNvCxnSpPr>
          <p:nvPr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3867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5 Basic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AB9331B-F4F2-D0C8-365B-6712AE941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964747" y="3221"/>
            <a:ext cx="2227253" cy="6858000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D52007-E821-61B7-7724-ACB04B574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165" y="0"/>
            <a:ext cx="5548835" cy="6858000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7772400" cy="1192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1D27C-4B7F-5490-F939-D6E4360F8D3F}"/>
              </a:ext>
            </a:extLst>
          </p:cNvPr>
          <p:cNvCxnSpPr>
            <a:cxnSpLocks/>
          </p:cNvCxnSpPr>
          <p:nvPr/>
        </p:nvCxnSpPr>
        <p:spPr>
          <a:xfrm flipH="1">
            <a:off x="9964747" y="3222"/>
            <a:ext cx="2227253" cy="68547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515759-AF01-00BF-47DE-D84DC91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15537-9891-6960-57C3-F3EDFDA42BDF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8BB65-5555-00F8-E891-4E5B5E942426}"/>
              </a:ext>
            </a:extLst>
          </p:cNvPr>
          <p:cNvCxnSpPr>
            <a:cxnSpLocks/>
          </p:cNvCxnSpPr>
          <p:nvPr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72894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07 Basic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530C-D36B-3241-3656-1427FC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77D-162F-1505-8363-7E5C38790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1339-1E99-A121-FA50-9CF1F89E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310C-383C-052B-0041-82AB75A9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26A8-A188-90C1-F38F-BF861880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158B9-8E63-F864-FE52-DF6D9784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3528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8 Basic Content Two Column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699B-F2C3-339C-E7EB-7C99C3DE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327202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86D7-8A14-1AA2-B654-9130F11C3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2151114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E5-62B1-C5D3-D691-5C265DA4C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202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94B9-D919-2F54-C307-11BF6742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1114"/>
            <a:ext cx="5183188" cy="3684588"/>
          </a:xfr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2860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1BCF3-6006-79AD-5228-F79A5F36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B1F2-4842-3D82-6159-46009D4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C8F7-1760-E34A-74B1-E162168F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B88840-073D-D266-2696-5F4BEE5E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92044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09 Basic Conten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08A-19A3-9C56-80A8-236F6E40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FBB5-26D6-258E-58EA-10DCFC19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4240D-1BB1-826F-B248-193E3E7C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F6706-10B9-6CC4-ACB8-341AAEB0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38239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10 Basic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5B6-9A17-61F0-30BA-6074B59D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C165-2ED9-C4F8-F594-9337B34B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43B9-B3B3-8B7A-0302-8C201CEE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1860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4 Dark Blue with Image Title or Section In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349741"/>
            <a:ext cx="5276548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3829416"/>
            <a:ext cx="4524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545373A-52F3-7D0D-D250-674851C8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E9428-85C6-2704-8773-B798B44735BE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99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68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06 Basic White Title or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6E60-FDE4-A8A3-1B5F-763FF9D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72DDF-3DD5-D5AB-BC43-EDCE70A7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FF8-2989-E205-FA01-033651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B81B-7978-4E42-84A4-68761DF410EF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445F-76F1-E3D8-578C-E2865FDA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69DC-06D4-F7D0-1589-DF96CE0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3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1 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3493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2 Basic Content with Super H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3044"/>
            <a:ext cx="10622280" cy="64965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D660EA-3B4E-A97F-073D-30C02D436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06963"/>
            <a:ext cx="10580687" cy="371475"/>
          </a:xfrm>
        </p:spPr>
        <p:txBody>
          <a:bodyPr lIns="18288" bIns="0" anchor="b"/>
          <a:lstStyle>
            <a:lvl1pPr>
              <a:defRPr sz="18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65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03 Blue w Reverse Out White Titl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485-86D6-F884-F856-58C30340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4130" y="6200094"/>
            <a:ext cx="2743200" cy="365125"/>
          </a:xfrm>
        </p:spPr>
        <p:txBody>
          <a:bodyPr rIns="0"/>
          <a:lstStyle>
            <a:lvl1pPr algn="r">
              <a:defRPr/>
            </a:lvl1pPr>
          </a:lstStyle>
          <a:p>
            <a:fld id="{7CD81084-53D9-472F-BE98-434D195BD7E3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600" y="6200094"/>
            <a:ext cx="4114800" cy="365125"/>
          </a:xfrm>
        </p:spPr>
        <p:txBody>
          <a:bodyPr l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FE4E-41F2-788E-34F7-CA347C3ACEBB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B3DCDB-F007-62CA-CD9B-8AEA32F2E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8652" y="6048249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9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73EF7-C0B3-9C95-C5F4-AD563AD1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AC0F-49BD-847C-2198-2953DCC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295538"/>
            <a:ext cx="1062228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F761-F719-550A-AD12-7A3732E0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8163" y="6184672"/>
            <a:ext cx="2743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DIN Next LT Pro Medium" panose="020B0603020203050203" pitchFamily="34" charset="0"/>
              </a:defRPr>
            </a:lvl1pPr>
          </a:lstStyle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B73BC-93DE-DD21-A851-68B44A0C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043" y="618467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100">
                <a:solidFill>
                  <a:schemeClr val="accent2"/>
                </a:solidFill>
                <a:latin typeface="DIN Next LT Pro Medium" panose="020B06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6241E-83A7-F2FD-6022-B3AF2E40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824" y="6400800"/>
            <a:ext cx="517176" cy="4572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  <a:latin typeface="DIN Next LT Pro Medium" panose="020B0603020203050203" pitchFamily="34" charset="0"/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E33CA7-004F-34D1-E2E8-35A5DD6CB7D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A1B3FB-971A-BAD5-D316-1C01FDB82706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4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77" r:id="rId3"/>
    <p:sldLayoutId id="2147483676" r:id="rId4"/>
    <p:sldLayoutId id="2147483667" r:id="rId5"/>
    <p:sldLayoutId id="2147483651" r:id="rId6"/>
    <p:sldLayoutId id="2147483662" r:id="rId7"/>
    <p:sldLayoutId id="2147483678" r:id="rId8"/>
    <p:sldLayoutId id="2147483650" r:id="rId9"/>
    <p:sldLayoutId id="2147483666" r:id="rId10"/>
    <p:sldLayoutId id="2147483672" r:id="rId11"/>
    <p:sldLayoutId id="2147483670" r:id="rId12"/>
    <p:sldLayoutId id="2147483652" r:id="rId13"/>
    <p:sldLayoutId id="2147483653" r:id="rId14"/>
    <p:sldLayoutId id="2147483654" r:id="rId15"/>
    <p:sldLayoutId id="2147483655" r:id="rId16"/>
    <p:sldLayoutId id="2147483699" r:id="rId17"/>
    <p:sldLayoutId id="214748371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73EF7-C0B3-9C95-C5F4-AD563AD1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AC0F-49BD-847C-2198-2953DCC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295538"/>
            <a:ext cx="1062228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F761-F719-550A-AD12-7A3732E0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8163" y="6184672"/>
            <a:ext cx="2743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DIN Next LT Pro Medium" panose="020B0603020203050203" pitchFamily="34" charset="0"/>
              </a:defRPr>
            </a:lvl1pPr>
          </a:lstStyle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B73BC-93DE-DD21-A851-68B44A0C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043" y="618467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100">
                <a:solidFill>
                  <a:schemeClr val="accent2"/>
                </a:solidFill>
                <a:latin typeface="DIN Next LT Pro Medium" panose="020B06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6241E-83A7-F2FD-6022-B3AF2E40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824" y="6400800"/>
            <a:ext cx="517176" cy="4572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  <a:latin typeface="DIN Next LT Pro Medium" panose="020B0603020203050203" pitchFamily="34" charset="0"/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E33CA7-004F-34D1-E2E8-35A5DD6CB7D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A1B3FB-971A-BAD5-D316-1C01FDB82706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49CE194-2E60-DA7C-1FB1-DFB52B763C08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73EF7-C0B3-9C95-C5F4-AD563AD1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AC0F-49BD-847C-2198-2953DCC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295538"/>
            <a:ext cx="1062228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F761-F719-550A-AD12-7A3732E0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8163" y="6184672"/>
            <a:ext cx="2743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DIN Next LT Pro Medium" panose="020B0603020203050203" pitchFamily="34" charset="0"/>
              </a:defRPr>
            </a:lvl1pPr>
          </a:lstStyle>
          <a:p>
            <a:fld id="{A5255C24-DACA-4E1A-B78B-76E862D878F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B73BC-93DE-DD21-A851-68B44A0C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043" y="618467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100">
                <a:solidFill>
                  <a:schemeClr val="accent2"/>
                </a:solidFill>
                <a:latin typeface="DIN Next LT Pro Medium" panose="020B06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6241E-83A7-F2FD-6022-B3AF2E40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824" y="6400800"/>
            <a:ext cx="517176" cy="4572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  <a:latin typeface="DIN Next LT Pro Medium" panose="020B0603020203050203" pitchFamily="34" charset="0"/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E33CA7-004F-34D1-E2E8-35A5DD6CB7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A1B3FB-971A-BAD5-D316-1C01FDB82706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9427DF4-EF26-78D9-665B-EAC89F9E53F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3ECD98-27BD-A07E-37F8-230F5E83FFB7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jpeg"/><Relationship Id="rId39" Type="http://schemas.openxmlformats.org/officeDocument/2006/relationships/image" Target="../media/image52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42" Type="http://schemas.openxmlformats.org/officeDocument/2006/relationships/image" Target="../media/image55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jpeg"/><Relationship Id="rId41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40" Type="http://schemas.openxmlformats.org/officeDocument/2006/relationships/image" Target="../media/image53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38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35CDCE-B650-08CD-59E6-AD3AA89E7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1325880"/>
            <a:ext cx="9703477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ru-RU" dirty="0"/>
              <a:t>Надежность цифрового мира</a:t>
            </a:r>
            <a:br>
              <a:rPr lang="en-US" dirty="0"/>
            </a:br>
            <a:br>
              <a:rPr lang="ru-RU" sz="5300" dirty="0"/>
            </a:br>
            <a:r>
              <a:rPr lang="en-US" sz="2700" b="1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ru-RU" sz="2700" b="1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 Evolution: Trends and Technologies</a:t>
            </a:r>
            <a:br>
              <a:rPr lang="en-US" sz="2700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700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Ереван</a:t>
            </a:r>
            <a:r>
              <a:rPr lang="ru-RU" sz="2700" dirty="0"/>
              <a:t>, 13 октября</a:t>
            </a:r>
            <a:r>
              <a:rPr lang="en-US" sz="2700" dirty="0"/>
              <a:t> </a:t>
            </a:r>
            <a:r>
              <a:rPr lang="ru-RU" sz="2700" dirty="0"/>
              <a:t>2023</a:t>
            </a:r>
            <a:endParaRPr lang="en-US" sz="2700" dirty="0"/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D9FAE6C4-F735-1268-905E-EE64A237A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321955"/>
              </p:ext>
            </p:extLst>
          </p:nvPr>
        </p:nvGraphicFramePr>
        <p:xfrm>
          <a:off x="676655" y="4233273"/>
          <a:ext cx="3323474" cy="117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474">
                  <a:extLst>
                    <a:ext uri="{9D8B030D-6E8A-4147-A177-3AD203B41FA5}">
                      <a16:colId xmlns:a16="http://schemas.microsoft.com/office/drawing/2014/main" val="1597174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Константин Королев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N Next LT Pro Medium" panose="020B0603020203050203" pitchFamily="34" charset="0"/>
                        <a:ea typeface="+mn-ea"/>
                        <a:cs typeface="+mn-cs"/>
                      </a:endParaRPr>
                    </a:p>
                  </a:txBody>
                  <a:tcPr marL="9144" marT="91440" marB="73152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590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N Next LT Pro Medium" panose="020B0603020203050203" pitchFamily="34" charset="0"/>
                          <a:ea typeface="+mn-ea"/>
                          <a:cs typeface="+mn-cs"/>
                        </a:rPr>
                        <a:t>Director, Business Development Uptime Institute</a:t>
                      </a:r>
                    </a:p>
                  </a:txBody>
                  <a:tcPr marL="9144" marT="128016" marB="10972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223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0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BA5D2D-616A-455D-B2CE-4253F02D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4A1A7C9-502C-96B8-F802-36C05E24C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1"/>
            <a:ext cx="12192000" cy="667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91124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3FEC9-5FA7-1C07-E6CF-E9ACB0C27C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4824" y="6400800"/>
            <a:ext cx="517176" cy="457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67AC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67AC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4B921D0-07D3-C37A-B9BC-F73264253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5A63564-11A2-C1B8-65CE-FE40B431D4B5}"/>
              </a:ext>
            </a:extLst>
          </p:cNvPr>
          <p:cNvSpPr txBox="1">
            <a:spLocks/>
          </p:cNvSpPr>
          <p:nvPr/>
        </p:nvSpPr>
        <p:spPr>
          <a:xfrm>
            <a:off x="699770" y="4919642"/>
            <a:ext cx="10107930" cy="757130"/>
          </a:xfrm>
          <a:prstGeom prst="rect">
            <a:avLst/>
          </a:prstGeom>
          <a:ln w="127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vert="horz" lIns="274320" tIns="192024" rIns="274320" bIns="173736" rtlCol="0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 LT Pro Light"/>
                <a:ea typeface="+mn-ea"/>
                <a:cs typeface="+mn-cs"/>
              </a:rPr>
              <a:t>We have the right expertise to help you make that happen.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t>Count on Uptime.</a:t>
            </a:r>
            <a:endParaRPr kumimoji="0" lang="en-US" sz="2600" b="0" i="0" u="none" strike="noStrike" kern="1200" cap="none" spc="200" normalizeH="0" baseline="0" noProof="0" dirty="0">
              <a:ln>
                <a:noFill/>
              </a:ln>
              <a:solidFill>
                <a:srgbClr val="93C90F">
                  <a:lumMod val="20000"/>
                  <a:lumOff val="80000"/>
                </a:srgbClr>
              </a:solidFill>
              <a:effectLst/>
              <a:uLnTx/>
              <a:uFillTx/>
              <a:latin typeface="DIN Next LT Pro Medium" panose="020B0603020203050203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0E9E958-097B-445F-B253-DEA1827D9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70" y="2001361"/>
            <a:ext cx="8850630" cy="2501900"/>
          </a:xfrm>
        </p:spPr>
        <p:txBody>
          <a:bodyPr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i="0" dirty="0" err="1">
                <a:effectLst/>
                <a:latin typeface="+mn-lt"/>
              </a:rPr>
              <a:t>Uptime</a:t>
            </a:r>
            <a:r>
              <a:rPr lang="ru-RU" sz="2400" b="0" i="0" dirty="0">
                <a:effectLst/>
                <a:latin typeface="+mn-lt"/>
              </a:rPr>
              <a:t> Institute понимает необходимость повышения отказоустойчивости и надежности ваших цифровых инфраструктур по всему миру. Сегодня защита ваших данных и поддержание работоспособности ваших систем важнее, чем когда-либо, и современные критически важные объекты должны быть устойчивыми, чтобы выдерживать любые сбои и снижать риски простоев и потенциальной потери данных.</a:t>
            </a:r>
            <a:endParaRPr lang="en-US" sz="2400" dirty="0">
              <a:latin typeface="+mn-lt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D53B084-0498-1265-F99D-714E8E51AC8A}"/>
              </a:ext>
            </a:extLst>
          </p:cNvPr>
          <p:cNvSpPr txBox="1">
            <a:spLocks/>
          </p:cNvSpPr>
          <p:nvPr/>
        </p:nvSpPr>
        <p:spPr>
          <a:xfrm>
            <a:off x="653108" y="5109"/>
            <a:ext cx="8579804" cy="1552758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Надежность</a:t>
            </a:r>
            <a:r>
              <a:rPr kumimoji="0" lang="ru-RU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– ключ к успеху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Next LT Pro Medium" panose="020B06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64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5F6E6-FAB3-56A4-2ACE-AB6A996C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53" y="3130210"/>
            <a:ext cx="10622280" cy="131781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4600" dirty="0"/>
              <a:t>База данных </a:t>
            </a:r>
            <a:r>
              <a:rPr lang="en-US" sz="4600" b="1" dirty="0"/>
              <a:t>AIRS</a:t>
            </a:r>
            <a:r>
              <a:rPr lang="en-US" sz="4600" dirty="0"/>
              <a:t>:</a:t>
            </a:r>
            <a:br>
              <a:rPr lang="en-US" sz="4600" dirty="0"/>
            </a:br>
            <a:br>
              <a:rPr lang="ru-RU" sz="1000" dirty="0"/>
            </a:br>
            <a:r>
              <a:rPr lang="en-US" sz="4600" dirty="0"/>
              <a:t>Abnormal </a:t>
            </a:r>
            <a:br>
              <a:rPr lang="en-US" sz="4600" dirty="0"/>
            </a:br>
            <a:r>
              <a:rPr lang="en-US" sz="4600" dirty="0"/>
              <a:t>Incident </a:t>
            </a:r>
            <a:br>
              <a:rPr lang="en-US" sz="4600" dirty="0"/>
            </a:br>
            <a:r>
              <a:rPr lang="en-US" sz="4600" dirty="0"/>
              <a:t>Reports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0453F51-E8CD-C834-DF82-51660F5D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/>
          <a:p>
            <a:fld id="{4A56DEE7-D642-4EF2-9F77-F6A11DDC4D2E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C5A77480-30C6-20B5-C43B-1CF77CCCD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658117"/>
              </p:ext>
            </p:extLst>
          </p:nvPr>
        </p:nvGraphicFramePr>
        <p:xfrm>
          <a:off x="7187496" y="538731"/>
          <a:ext cx="3583598" cy="746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83598">
                  <a:extLst>
                    <a:ext uri="{9D8B030D-6E8A-4147-A177-3AD203B41FA5}">
                      <a16:colId xmlns:a16="http://schemas.microsoft.com/office/drawing/2014/main" val="3880418978"/>
                    </a:ext>
                  </a:extLst>
                </a:gridCol>
              </a:tblGrid>
              <a:tr h="13837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+mj-lt"/>
                        </a:rPr>
                        <a:t>28 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latin typeface="+mj-lt"/>
                        </a:rPr>
                        <a:t>лет сбора данных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318827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400" b="0" spc="-10" baseline="0" dirty="0">
                          <a:solidFill>
                            <a:schemeClr val="bg1"/>
                          </a:solidFill>
                          <a:latin typeface="+mn-lt"/>
                        </a:rPr>
                        <a:t>Более 9.000 описанных и разобранных до корневой причины случаев отказов в ЦОД</a:t>
                      </a:r>
                      <a:endParaRPr lang="en-US" sz="1400" b="0" spc="-1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924056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416B3410-757D-DB15-EC24-22193FDEB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687446"/>
              </p:ext>
            </p:extLst>
          </p:nvPr>
        </p:nvGraphicFramePr>
        <p:xfrm>
          <a:off x="6487688" y="1780756"/>
          <a:ext cx="4866112" cy="746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66112">
                  <a:extLst>
                    <a:ext uri="{9D8B030D-6E8A-4147-A177-3AD203B41FA5}">
                      <a16:colId xmlns:a16="http://schemas.microsoft.com/office/drawing/2014/main" val="3880418978"/>
                    </a:ext>
                  </a:extLst>
                </a:gridCol>
              </a:tblGrid>
              <a:tr h="13837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latin typeface="+mj-lt"/>
                        </a:rPr>
                        <a:t>Некорректные проектные решения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400" b="0" spc="-10" baseline="0" dirty="0">
                          <a:solidFill>
                            <a:schemeClr val="bg1"/>
                          </a:solidFill>
                          <a:latin typeface="+mn-lt"/>
                        </a:rPr>
                        <a:t>Значительное число отказов вызвано некорректными проектными решениями, ошибками и просчетами</a:t>
                      </a:r>
                      <a:endParaRPr lang="en-US" sz="1400" b="0" spc="-1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924056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B8BB4197-272A-4F12-6FC0-9897EE1DB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317153"/>
              </p:ext>
            </p:extLst>
          </p:nvPr>
        </p:nvGraphicFramePr>
        <p:xfrm>
          <a:off x="5787880" y="3042736"/>
          <a:ext cx="5672600" cy="746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2600">
                  <a:extLst>
                    <a:ext uri="{9D8B030D-6E8A-4147-A177-3AD203B41FA5}">
                      <a16:colId xmlns:a16="http://schemas.microsoft.com/office/drawing/2014/main" val="3880418978"/>
                    </a:ext>
                  </a:extLst>
                </a:gridCol>
              </a:tblGrid>
              <a:tr h="6989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latin typeface="+mj-lt"/>
                        </a:rPr>
                        <a:t>Некорректное техническое обслуживание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318827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400" b="0" spc="-10" baseline="0" dirty="0">
                          <a:solidFill>
                            <a:schemeClr val="bg1"/>
                          </a:solidFill>
                          <a:latin typeface="+mn-lt"/>
                        </a:rPr>
                        <a:t>Большое число отказов является следствием несвоевременного, отложенного или некачественного технического обслуживания</a:t>
                      </a:r>
                      <a:endParaRPr lang="en-US" sz="1400" b="0" spc="-1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924056"/>
                  </a:ext>
                </a:extLst>
              </a:tr>
            </a:tbl>
          </a:graphicData>
        </a:graphic>
      </p:graphicFrame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7A03898C-8A1E-7942-9222-30FEA8892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580463"/>
              </p:ext>
            </p:extLst>
          </p:nvPr>
        </p:nvGraphicFramePr>
        <p:xfrm>
          <a:off x="5088072" y="4292838"/>
          <a:ext cx="6799128" cy="746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9128">
                  <a:extLst>
                    <a:ext uri="{9D8B030D-6E8A-4147-A177-3AD203B41FA5}">
                      <a16:colId xmlns:a16="http://schemas.microsoft.com/office/drawing/2014/main" val="3880418978"/>
                    </a:ext>
                  </a:extLst>
                </a:gridCol>
              </a:tblGrid>
              <a:tr h="13837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latin typeface="+mj-lt"/>
                        </a:rPr>
                        <a:t>Ошибки персонала службы эксплуатации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318827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400" b="0" spc="-10" baseline="0" dirty="0">
                          <a:solidFill>
                            <a:schemeClr val="bg1"/>
                          </a:solidFill>
                          <a:latin typeface="+mn-lt"/>
                        </a:rPr>
                        <a:t>65% всех отказов вызваны человеческой ошибкой, явившейся следствием недостаточного обучения, рассеянности, усталости или некомпетентности персонала</a:t>
                      </a:r>
                      <a:endParaRPr lang="en-US" sz="1400" b="0" spc="-1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924056"/>
                  </a:ext>
                </a:extLst>
              </a:tr>
            </a:tbl>
          </a:graphicData>
        </a:graphic>
      </p:graphicFrame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7457C868-E68E-4770-6A9A-C2AD383BC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606760"/>
              </p:ext>
            </p:extLst>
          </p:nvPr>
        </p:nvGraphicFramePr>
        <p:xfrm>
          <a:off x="4388264" y="5501314"/>
          <a:ext cx="7115904" cy="746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15904">
                  <a:extLst>
                    <a:ext uri="{9D8B030D-6E8A-4147-A177-3AD203B41FA5}">
                      <a16:colId xmlns:a16="http://schemas.microsoft.com/office/drawing/2014/main" val="3880418978"/>
                    </a:ext>
                  </a:extLst>
                </a:gridCol>
              </a:tblGrid>
              <a:tr h="13837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latin typeface="+mj-lt"/>
                        </a:rPr>
                        <a:t>Недостатки регламентов, процессов и процедур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318827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400" b="0" spc="-10" baseline="0" dirty="0">
                          <a:solidFill>
                            <a:schemeClr val="bg1"/>
                          </a:solidFill>
                          <a:latin typeface="+mn-lt"/>
                        </a:rPr>
                        <a:t>Недостаточность, неполнота, отсутствие, недоступность документации, описывающей повседневную эксплуатацию и обслуживание объекта</a:t>
                      </a:r>
                      <a:endParaRPr lang="en-US" sz="1400" b="0" spc="-1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924056"/>
                  </a:ext>
                </a:extLst>
              </a:tr>
            </a:tbl>
          </a:graphicData>
        </a:graphic>
      </p:graphicFrame>
      <p:sp>
        <p:nvSpPr>
          <p:cNvPr id="16" name="Rectangle 14">
            <a:extLst>
              <a:ext uri="{FF2B5EF4-FFF2-40B4-BE49-F238E27FC236}">
                <a16:creationId xmlns:a16="http://schemas.microsoft.com/office/drawing/2014/main" id="{0575FD9F-009A-C820-4E91-5F4A3806EE31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80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6F7F6DB-3B8A-C1B1-698C-5CB8E3B5292A}"/>
              </a:ext>
            </a:extLst>
          </p:cNvPr>
          <p:cNvSpPr txBox="1">
            <a:spLocks/>
          </p:cNvSpPr>
          <p:nvPr/>
        </p:nvSpPr>
        <p:spPr>
          <a:xfrm>
            <a:off x="497541" y="430932"/>
            <a:ext cx="8337177" cy="533400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67AC"/>
              </a:solidFill>
              <a:effectLst/>
              <a:uLnTx/>
              <a:uFillTx/>
              <a:latin typeface="DIN Next LT Pro Ligh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693785-C5E4-16C1-E891-9CC4686CB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AD01B6-C16C-347A-8E55-ACBE7E238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47" t="14762" r="35625" b="24445"/>
          <a:stretch/>
        </p:blipFill>
        <p:spPr>
          <a:xfrm>
            <a:off x="7491310" y="1863535"/>
            <a:ext cx="3526908" cy="45635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7A8415-0610-EBAA-20C6-862ED270B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47" t="14762" r="35625" b="24445"/>
          <a:stretch/>
        </p:blipFill>
        <p:spPr>
          <a:xfrm>
            <a:off x="6864776" y="1395264"/>
            <a:ext cx="3526908" cy="4563533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A5DE5F4-9468-DF16-F9AD-55867A0F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0"/>
            <a:ext cx="10622280" cy="1192696"/>
          </a:xfrm>
        </p:spPr>
        <p:txBody>
          <a:bodyPr/>
          <a:lstStyle/>
          <a:p>
            <a:r>
              <a:rPr lang="ru-RU" dirty="0"/>
              <a:t>Как минимизировать риски, </a:t>
            </a:r>
            <a:br>
              <a:rPr lang="ru-RU" dirty="0"/>
            </a:br>
            <a:r>
              <a:rPr lang="ru-RU" dirty="0"/>
              <a:t>связанные с отказами в ЦОД?</a:t>
            </a:r>
            <a:endParaRPr lang="en-US" dirty="0"/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EC1338F8-3480-BC85-6ACA-D2AF33829EA4}"/>
              </a:ext>
            </a:extLst>
          </p:cNvPr>
          <p:cNvGraphicFramePr>
            <a:graphicFrameLocks noGrp="1"/>
          </p:cNvGraphicFramePr>
          <p:nvPr/>
        </p:nvGraphicFramePr>
        <p:xfrm>
          <a:off x="731520" y="1243708"/>
          <a:ext cx="4663440" cy="4682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3880418978"/>
                    </a:ext>
                  </a:extLst>
                </a:gridCol>
              </a:tblGrid>
              <a:tr h="4968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Планирование и проектирование ЦОД: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корректные технические решения, выбор здания и места его расположения</a:t>
                      </a:r>
                      <a:endParaRPr lang="en-US" sz="1700" b="0" spc="0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398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Строительство и сдача ЦОД в эксплуатацию: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Полное соответствие проекту, проведение нагрузочных испытаний и симуляция сценариев отказов</a:t>
                      </a:r>
                      <a:endParaRPr lang="en-US" sz="1700" b="0" spc="0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047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Эксплуатация и техническое обслуживание ЦОД: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Достаточность и подготовленность персонала, полнота и своевременность ТО, неукоснительное следование регламентам и процедурам</a:t>
                      </a:r>
                      <a:endParaRPr lang="en-US" sz="1700" b="0" spc="0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521559"/>
                  </a:ext>
                </a:extLst>
              </a:tr>
              <a:tr h="284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Все необходимы требования изложены в стандартах </a:t>
                      </a:r>
                      <a:r>
                        <a:rPr lang="en-US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Uptime Institute: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0" spc="0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Tier Standard: Topology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Tier Standard: Operational Sustainability</a:t>
                      </a:r>
                    </a:p>
                  </a:txBody>
                  <a:tcPr marL="0" marR="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924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689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DC9AB7F-7E98-3E3A-7C88-17170DFE7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Портфолио услуг </a:t>
            </a:r>
            <a:r>
              <a:rPr lang="en-US" b="1" dirty="0"/>
              <a:t>Uptime Institute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F7F6DB-3B8A-C1B1-698C-5CB8E3B5292A}"/>
              </a:ext>
            </a:extLst>
          </p:cNvPr>
          <p:cNvSpPr txBox="1">
            <a:spLocks/>
          </p:cNvSpPr>
          <p:nvPr/>
        </p:nvSpPr>
        <p:spPr>
          <a:xfrm>
            <a:off x="497541" y="430932"/>
            <a:ext cx="8337177" cy="533400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67AC"/>
              </a:solidFill>
              <a:effectLst/>
              <a:uLnTx/>
              <a:uFillTx/>
              <a:latin typeface="DIN Next LT Pro Light"/>
              <a:ea typeface="+mj-ea"/>
              <a:cs typeface="+mj-cs"/>
            </a:endParaRP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9230D1D5-ECE5-6A54-51E5-39A3272A19A1}"/>
              </a:ext>
            </a:extLst>
          </p:cNvPr>
          <p:cNvGraphicFramePr>
            <a:graphicFrameLocks noGrp="1"/>
          </p:cNvGraphicFramePr>
          <p:nvPr/>
        </p:nvGraphicFramePr>
        <p:xfrm>
          <a:off x="731520" y="1528873"/>
          <a:ext cx="1737360" cy="2432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3880418978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2000" b="0" dirty="0">
                          <a:solidFill>
                            <a:schemeClr val="accent6"/>
                          </a:solidFill>
                          <a:latin typeface="+mj-lt"/>
                        </a:rPr>
                        <a:t>Tier Certification</a:t>
                      </a:r>
                    </a:p>
                  </a:txBody>
                  <a:tcPr marL="0" marR="137160" marT="91440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Design</a:t>
                      </a:r>
                    </a:p>
                  </a:txBody>
                  <a:tcPr marL="0" marR="137160" marT="100584" marB="64008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200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Constructed Facility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592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Tier Gap Analysis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065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Tier-Ready/Edge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3986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8004CD-259F-F610-D27D-587D2BF9069C}"/>
              </a:ext>
            </a:extLst>
          </p:cNvPr>
          <p:cNvGraphicFramePr>
            <a:graphicFrameLocks noGrp="1"/>
          </p:cNvGraphicFramePr>
          <p:nvPr/>
        </p:nvGraphicFramePr>
        <p:xfrm>
          <a:off x="2600661" y="1528873"/>
          <a:ext cx="1737360" cy="3074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3567466078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2000" b="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Management &amp; Operations</a:t>
                      </a:r>
                    </a:p>
                  </a:txBody>
                  <a:tcPr marL="0" marR="137160" marT="91440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Infrastructure Services</a:t>
                      </a:r>
                    </a:p>
                  </a:txBody>
                  <a:tcPr marL="0" marR="137160" marT="100584" marB="64008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200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Data Center Risk Assessment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592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Operational Sustainability</a:t>
                      </a:r>
                    </a:p>
                  </a:txBody>
                  <a:tcPr marL="0" marR="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065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FMO Advisory Services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398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DCIM Consulting Services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536018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9FB517AD-08C7-4DF3-111C-2080035C6527}"/>
              </a:ext>
            </a:extLst>
          </p:cNvPr>
          <p:cNvGraphicFramePr>
            <a:graphicFrameLocks noGrp="1"/>
          </p:cNvGraphicFramePr>
          <p:nvPr/>
        </p:nvGraphicFramePr>
        <p:xfrm>
          <a:off x="4469802" y="1528873"/>
          <a:ext cx="1737360" cy="2107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408661498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2000" b="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Sustainability</a:t>
                      </a:r>
                    </a:p>
                    <a:p>
                      <a:pPr marL="0" lvl="0" algn="l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2000" b="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Services</a:t>
                      </a:r>
                    </a:p>
                  </a:txBody>
                  <a:tcPr marL="0" marR="137160" marT="109728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2205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Sustainability Consulting Services</a:t>
                      </a:r>
                    </a:p>
                  </a:txBody>
                  <a:tcPr marL="0" marR="137160" marT="100584" marB="64008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200154"/>
                  </a:ext>
                </a:extLst>
              </a:tr>
              <a:tr h="212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Accredited Sustainability </a:t>
                      </a:r>
                      <a:br>
                        <a:rPr lang="en-US" sz="12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Advisor course</a:t>
                      </a:r>
                    </a:p>
                  </a:txBody>
                  <a:tcPr marL="0" marR="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065086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329730E5-F36C-10E2-0D70-E740C7077AF1}"/>
              </a:ext>
            </a:extLst>
          </p:cNvPr>
          <p:cNvGraphicFramePr>
            <a:graphicFrameLocks noGrp="1"/>
          </p:cNvGraphicFramePr>
          <p:nvPr/>
        </p:nvGraphicFramePr>
        <p:xfrm>
          <a:off x="6338943" y="1528873"/>
          <a:ext cx="1737360" cy="3227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1427823659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2000" b="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Educational Training</a:t>
                      </a:r>
                    </a:p>
                  </a:txBody>
                  <a:tcPr marL="0" marR="137160" marT="109728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Extensive Curriculum</a:t>
                      </a:r>
                    </a:p>
                  </a:txBody>
                  <a:tcPr marL="0" marR="137160" marT="100584" marB="64008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200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Expert Instructors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592657"/>
                  </a:ext>
                </a:extLst>
              </a:tr>
              <a:tr h="613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Accredited, Specialist &amp; Professional levels: </a:t>
                      </a:r>
                    </a:p>
                    <a:p>
                      <a:pPr marL="171450" marR="0" lvl="0" indent="-111125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Tier Designer</a:t>
                      </a:r>
                    </a:p>
                    <a:p>
                      <a:pPr marL="171450" marR="0" lvl="0" indent="-111125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Tier Specialist</a:t>
                      </a:r>
                    </a:p>
                    <a:p>
                      <a:pPr marL="171450" marR="0" lvl="0" indent="-111125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Operations Specialist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Accredited Sustainability Advisor course</a:t>
                      </a:r>
                    </a:p>
                  </a:txBody>
                  <a:tcPr marL="0" marR="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065086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4C695E15-0717-C013-49A6-E45B7CA3B9E4}"/>
              </a:ext>
            </a:extLst>
          </p:cNvPr>
          <p:cNvGraphicFramePr>
            <a:graphicFrameLocks noGrp="1"/>
          </p:cNvGraphicFramePr>
          <p:nvPr/>
        </p:nvGraphicFramePr>
        <p:xfrm>
          <a:off x="8208084" y="1528873"/>
          <a:ext cx="1706966" cy="226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6966">
                  <a:extLst>
                    <a:ext uri="{9D8B030D-6E8A-4147-A177-3AD203B41FA5}">
                      <a16:colId xmlns:a16="http://schemas.microsoft.com/office/drawing/2014/main" val="2573072776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2000" b="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Strategic Management Services</a:t>
                      </a:r>
                    </a:p>
                  </a:txBody>
                  <a:tcPr marL="0" marR="137160" marT="109728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SCIRA-FSI for </a:t>
                      </a:r>
                      <a:b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</a:b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financial sector</a:t>
                      </a:r>
                    </a:p>
                  </a:txBody>
                  <a:tcPr marL="0" marR="137160" marT="100584" marB="64008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200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IT Advisory Services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592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FORCSS</a:t>
                      </a:r>
                    </a:p>
                  </a:txBody>
                  <a:tcPr marL="0" marR="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496742"/>
                  </a:ext>
                </a:extLst>
              </a:tr>
            </a:tbl>
          </a:graphicData>
        </a:graphic>
      </p:graphicFrame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566CE7D4-3D00-66E9-ACC2-DB13DECF9B22}"/>
              </a:ext>
            </a:extLst>
          </p:cNvPr>
          <p:cNvGraphicFramePr>
            <a:graphicFrameLocks noGrp="1"/>
          </p:cNvGraphicFramePr>
          <p:nvPr/>
        </p:nvGraphicFramePr>
        <p:xfrm>
          <a:off x="10077225" y="1528873"/>
          <a:ext cx="1737360" cy="2761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1844086849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2000" b="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Uptime Intelligence &amp; Membership</a:t>
                      </a:r>
                    </a:p>
                  </a:txBody>
                  <a:tcPr marL="0" marR="137160" marT="109728" marB="914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6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Research</a:t>
                      </a:r>
                    </a:p>
                  </a:txBody>
                  <a:tcPr marL="0" marR="137160" marT="100584" marB="64008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200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Global Community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592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Best Practices sharing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065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Inside Track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398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Largest Incident DB</a:t>
                      </a:r>
                    </a:p>
                  </a:txBody>
                  <a:tcPr marL="0" marR="137160" marT="82296" marB="6400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08930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66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DC9AB7F-7E98-3E3A-7C88-17170DFE7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Tier Classification System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F7F6DB-3B8A-C1B1-698C-5CB8E3B5292A}"/>
              </a:ext>
            </a:extLst>
          </p:cNvPr>
          <p:cNvSpPr txBox="1">
            <a:spLocks/>
          </p:cNvSpPr>
          <p:nvPr/>
        </p:nvSpPr>
        <p:spPr>
          <a:xfrm>
            <a:off x="550807" y="413176"/>
            <a:ext cx="8337177" cy="533400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67AC"/>
              </a:solidFill>
              <a:effectLst/>
              <a:uLnTx/>
              <a:uFillTx/>
              <a:latin typeface="DIN Next LT Pro Ligh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693785-C5E4-16C1-E891-9CC4686CB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172202"/>
            <a:ext cx="517176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8C358-C739-EC89-E613-43E46D388F83}"/>
              </a:ext>
            </a:extLst>
          </p:cNvPr>
          <p:cNvSpPr txBox="1"/>
          <p:nvPr/>
        </p:nvSpPr>
        <p:spPr>
          <a:xfrm>
            <a:off x="659206" y="1117411"/>
            <a:ext cx="104951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The Tier Standard is the foundation of Risk Management and Resilience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6CFA1-39B0-BD2A-F588-E3502097826C}"/>
              </a:ext>
            </a:extLst>
          </p:cNvPr>
          <p:cNvSpPr txBox="1"/>
          <p:nvPr/>
        </p:nvSpPr>
        <p:spPr>
          <a:xfrm>
            <a:off x="5578824" y="607763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Over</a:t>
            </a:r>
            <a:r>
              <a:rPr lang="ru-RU" sz="1800" b="1" dirty="0">
                <a:solidFill>
                  <a:srgbClr val="0070C0"/>
                </a:solidFill>
              </a:rPr>
              <a:t> 3.000 </a:t>
            </a:r>
            <a:r>
              <a:rPr lang="en-US" sz="1800" b="1" dirty="0">
                <a:solidFill>
                  <a:srgbClr val="0070C0"/>
                </a:solidFill>
              </a:rPr>
              <a:t>certifications in </a:t>
            </a:r>
            <a:r>
              <a:rPr lang="ru-RU" sz="1800" b="1" dirty="0">
                <a:solidFill>
                  <a:srgbClr val="0070C0"/>
                </a:solidFill>
              </a:rPr>
              <a:t>114 </a:t>
            </a:r>
            <a:r>
              <a:rPr lang="en-US" sz="1800" b="1" dirty="0">
                <a:solidFill>
                  <a:srgbClr val="0070C0"/>
                </a:solidFill>
              </a:rPr>
              <a:t>countries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Over 10.000 accredited data center professionals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BE3BB02B-931E-5A1A-5549-09E2DCC58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589" y="4829652"/>
            <a:ext cx="946932" cy="1011209"/>
          </a:xfrm>
          <a:prstGeom prst="rect">
            <a:avLst/>
          </a:prstGeom>
        </p:spPr>
      </p:pic>
      <p:pic>
        <p:nvPicPr>
          <p:cNvPr id="8" name="Picture 9" descr="Logo&#10;&#10;Description automatically generated">
            <a:extLst>
              <a:ext uri="{FF2B5EF4-FFF2-40B4-BE49-F238E27FC236}">
                <a16:creationId xmlns:a16="http://schemas.microsoft.com/office/drawing/2014/main" id="{AA7CCE41-AE67-C042-FAE9-E8356D867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75" y="4835778"/>
            <a:ext cx="946933" cy="1005083"/>
          </a:xfrm>
          <a:prstGeom prst="rect">
            <a:avLst/>
          </a:prstGeom>
        </p:spPr>
      </p:pic>
      <p:pic>
        <p:nvPicPr>
          <p:cNvPr id="10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BC00498-0545-4DBF-2EC9-F568D2F0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494" y="4835778"/>
            <a:ext cx="1017241" cy="100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9FE72F7-E993-D77A-F41E-94337357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40" y="4835778"/>
            <a:ext cx="1017241" cy="100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EB4B183-34EA-DE88-1C10-CFAAA51E4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0" b="60881"/>
          <a:stretch/>
        </p:blipFill>
        <p:spPr bwMode="auto">
          <a:xfrm>
            <a:off x="6241848" y="4651909"/>
            <a:ext cx="1330992" cy="128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EFA9451-5C44-9977-EF38-7E19DC47C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50812" r="66453" b="10069"/>
          <a:stretch/>
        </p:blipFill>
        <p:spPr bwMode="auto">
          <a:xfrm>
            <a:off x="5290065" y="4747902"/>
            <a:ext cx="1190074" cy="11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574E77-6081-154A-A614-0F09C9CAB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0" t="50110" r="2830" b="10771"/>
          <a:stretch/>
        </p:blipFill>
        <p:spPr bwMode="auto">
          <a:xfrm>
            <a:off x="4170445" y="4726187"/>
            <a:ext cx="1190090" cy="11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17CDA93-D3F6-9D54-F282-986941C07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50110" r="34906" b="10771"/>
          <a:stretch/>
        </p:blipFill>
        <p:spPr bwMode="auto">
          <a:xfrm>
            <a:off x="3038778" y="4700305"/>
            <a:ext cx="1181330" cy="11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9760DF-D64B-D25C-AAD0-C28D76D6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8" y="4700305"/>
            <a:ext cx="1190090" cy="11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F2CD41F-3B7B-F11D-8340-BC650BFA4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01" y="4789159"/>
            <a:ext cx="1072971" cy="107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09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1F64AD-0764-1F91-2E2D-8A5AAA2DF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2" y="3206281"/>
            <a:ext cx="10752137" cy="1060450"/>
          </a:xfrm>
        </p:spPr>
        <p:txBody>
          <a:bodyPr/>
          <a:lstStyle/>
          <a:p>
            <a:r>
              <a:rPr lang="en-US" dirty="0"/>
              <a:t>Konstantin Korolev</a:t>
            </a:r>
            <a:endParaRPr lang="ru-RU" dirty="0"/>
          </a:p>
          <a:p>
            <a:r>
              <a:rPr lang="en-US" sz="2800" dirty="0"/>
              <a:t>Director, Business Development</a:t>
            </a:r>
            <a:endParaRPr lang="ru-RU" sz="2800" dirty="0"/>
          </a:p>
          <a:p>
            <a:r>
              <a:rPr lang="ru-RU" sz="2800" dirty="0"/>
              <a:t>+7 916 642 6603</a:t>
            </a:r>
          </a:p>
          <a:p>
            <a:r>
              <a:rPr lang="en-US" sz="2800" dirty="0"/>
              <a:t>kkorolev@uptimeinstitute.com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63DCF-9A34-00F4-7DD2-9C4A2A4B68F4}"/>
              </a:ext>
            </a:extLst>
          </p:cNvPr>
          <p:cNvSpPr txBox="1"/>
          <p:nvPr/>
        </p:nvSpPr>
        <p:spPr>
          <a:xfrm>
            <a:off x="733079" y="5766772"/>
            <a:ext cx="3176968" cy="83612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900" dirty="0">
                <a:solidFill>
                  <a:schemeClr val="bg1"/>
                </a:solidFill>
                <a:latin typeface="+mn-lt"/>
              </a:rPr>
              <a:t>©2022 Uptime Institute, LLC. </a:t>
            </a:r>
            <a:br>
              <a:rPr lang="en-US" sz="900" dirty="0">
                <a:solidFill>
                  <a:schemeClr val="bg1"/>
                </a:solidFill>
                <a:latin typeface="+mn-lt"/>
              </a:rPr>
            </a:br>
            <a:r>
              <a:rPr lang="en-US" sz="900" dirty="0">
                <a:solidFill>
                  <a:schemeClr val="bg1"/>
                </a:solidFill>
                <a:latin typeface="+mn-lt"/>
              </a:rPr>
              <a:t>All Rights Reserved.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900" dirty="0">
                <a:solidFill>
                  <a:schemeClr val="bg1"/>
                </a:solidFill>
                <a:latin typeface="DIN Next LT Pro Medium" panose="020B0603020203050203" pitchFamily="34" charset="0"/>
              </a:rPr>
              <a:t>Uptime Institute</a:t>
            </a:r>
            <a:br>
              <a:rPr lang="en-US" sz="900" dirty="0">
                <a:solidFill>
                  <a:schemeClr val="bg1"/>
                </a:solidFill>
                <a:latin typeface="DIN Next LT Pro Medium" panose="020B0603020203050203" pitchFamily="34" charset="0"/>
              </a:rPr>
            </a:br>
            <a:r>
              <a:rPr lang="en-US" sz="900" dirty="0">
                <a:solidFill>
                  <a:schemeClr val="bg1"/>
                </a:solidFill>
              </a:rPr>
              <a:t>405 Lexington Avenue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New York, NY 10174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C2C0C3B-FB1C-F214-034E-5A83D346F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1520" y="1016001"/>
            <a:ext cx="1752092" cy="6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5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545204-CD94-56F3-C801-CED18B8A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ru-RU" b="1" dirty="0"/>
              <a:t>30 </a:t>
            </a:r>
            <a:r>
              <a:rPr lang="ru-RU" dirty="0"/>
              <a:t>лет</a:t>
            </a:r>
            <a:r>
              <a:rPr lang="ru-RU" b="1" dirty="0"/>
              <a:t> </a:t>
            </a:r>
            <a:r>
              <a:rPr lang="en-US" b="1" dirty="0"/>
              <a:t>Uptime Institute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9D624807-B91B-A716-B3F5-7B5651B82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" y="1420273"/>
            <a:ext cx="10943303" cy="43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87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7C3102B-A288-42C6-6842-FD8B92CC2D3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r="9414"/>
          <a:stretch/>
        </p:blipFill>
        <p:spPr>
          <a:xfrm>
            <a:off x="6622658" y="0"/>
            <a:ext cx="5569342" cy="68611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D00DA-DC59-1FFA-4FC8-8D1B46B7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приоритеты</a:t>
            </a:r>
            <a:endParaRPr lang="en-US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D20D59A-42BB-7493-0261-3461CE74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56DEE7-D642-4EF2-9F77-F6A11DDC4D2E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1998C-100B-CE7A-8F03-A2E245DEF4A5}"/>
              </a:ext>
            </a:extLst>
          </p:cNvPr>
          <p:cNvSpPr txBox="1"/>
          <p:nvPr/>
        </p:nvSpPr>
        <p:spPr>
          <a:xfrm>
            <a:off x="5788959" y="4685247"/>
            <a:ext cx="6435101" cy="959109"/>
          </a:xfrm>
          <a:prstGeom prst="rect">
            <a:avLst/>
          </a:prstGeom>
          <a:gradFill flip="none" rotWithShape="1">
            <a:gsLst>
              <a:gs pos="27000">
                <a:schemeClr val="accent2"/>
              </a:gs>
              <a:gs pos="83000">
                <a:schemeClr val="accent2">
                  <a:alpha val="0"/>
                </a:schemeClr>
              </a:gs>
            </a:gsLst>
            <a:lin ang="0" scaled="0"/>
            <a:tileRect/>
          </a:gradFill>
        </p:spPr>
        <p:txBody>
          <a:bodyPr wrap="square" lIns="182880" tIns="182880" rIns="274320" bIns="18288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100" i="1" dirty="0">
                <a:solidFill>
                  <a:schemeClr val="bg1"/>
                </a:solidFill>
              </a:rPr>
              <a:t>Uptime Institute </a:t>
            </a:r>
            <a:r>
              <a:rPr lang="ru-RU" sz="2100" i="1" dirty="0">
                <a:solidFill>
                  <a:schemeClr val="bg1"/>
                </a:solidFill>
              </a:rPr>
              <a:t>– это доверие</a:t>
            </a:r>
            <a:r>
              <a:rPr lang="en-US" sz="2100" i="1" dirty="0">
                <a:solidFill>
                  <a:schemeClr val="bg1"/>
                </a:solidFill>
              </a:rPr>
              <a:t>, </a:t>
            </a:r>
            <a:br>
              <a:rPr lang="en-US" sz="2100" i="1" dirty="0">
                <a:solidFill>
                  <a:schemeClr val="bg1"/>
                </a:solidFill>
              </a:rPr>
            </a:br>
            <a:r>
              <a:rPr lang="ru-RU" sz="2100" i="1" dirty="0">
                <a:solidFill>
                  <a:schemeClr val="bg1"/>
                </a:solidFill>
              </a:rPr>
              <a:t>и мы горды успехами наших партнеров</a:t>
            </a:r>
            <a:r>
              <a:rPr lang="en-US" sz="2100" i="1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163CF4B-6A5F-9EB1-111C-E98656579FC7}"/>
              </a:ext>
            </a:extLst>
          </p:cNvPr>
          <p:cNvGraphicFramePr>
            <a:graphicFrameLocks noGrp="1"/>
          </p:cNvGraphicFramePr>
          <p:nvPr/>
        </p:nvGraphicFramePr>
        <p:xfrm>
          <a:off x="745067" y="1440402"/>
          <a:ext cx="4792217" cy="4203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2217">
                  <a:extLst>
                    <a:ext uri="{9D8B030D-6E8A-4147-A177-3AD203B41FA5}">
                      <a16:colId xmlns:a16="http://schemas.microsoft.com/office/drawing/2014/main" val="1325707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Глобальный опыт и экспертиза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T="109728" marB="640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590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Снижение инфраструктурных рисков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T="109728" marB="640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522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Эксплуатационная эффективность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T="109728" marB="640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216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Управляемость затрат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T="109728" marB="640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361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Рациональность и инновации</a:t>
                      </a:r>
                    </a:p>
                  </a:txBody>
                  <a:tcPr marL="9144" marT="109728" marB="640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988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Технологическая нейтральность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T="109728" marB="640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1482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Профессиональное развитие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T="109728" marB="640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064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Аналитика и исследования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T="109728" marB="640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600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Сообщество участников отрасли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" marT="109728" marB="64008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318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012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BA5D2D-616A-455D-B2CE-4253F02D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2" name="Picture 14" descr="Черный космос">
            <a:extLst>
              <a:ext uri="{FF2B5EF4-FFF2-40B4-BE49-F238E27FC236}">
                <a16:creationId xmlns:a16="http://schemas.microsoft.com/office/drawing/2014/main" id="{D29AE6D4-E11E-FA68-DC2F-F22F0E8B1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2"/>
          <a:stretch/>
        </p:blipFill>
        <p:spPr bwMode="auto">
          <a:xfrm>
            <a:off x="-47215" y="0"/>
            <a:ext cx="12239215" cy="69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Сколько лететь от Земли до Солнца на ракете какое расстояние">
            <a:extLst>
              <a:ext uri="{FF2B5EF4-FFF2-40B4-BE49-F238E27FC236}">
                <a16:creationId xmlns:a16="http://schemas.microsoft.com/office/drawing/2014/main" id="{6132AC6D-7658-FD81-F9E4-E39AA5377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1483" y="3174483"/>
            <a:ext cx="406917" cy="4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Сколько лететь от Земли до Солнца на ракете какое расстояние">
            <a:extLst>
              <a:ext uri="{FF2B5EF4-FFF2-40B4-BE49-F238E27FC236}">
                <a16:creationId xmlns:a16="http://schemas.microsoft.com/office/drawing/2014/main" id="{3FDF5F76-1E0B-EAFF-69A1-60895E6DE0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3883" y="3326883"/>
            <a:ext cx="406917" cy="4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10" descr="Светильник из компакт дисков своими руками - Cпутникове ТВ">
            <a:extLst>
              <a:ext uri="{FF2B5EF4-FFF2-40B4-BE49-F238E27FC236}">
                <a16:creationId xmlns:a16="http://schemas.microsoft.com/office/drawing/2014/main" id="{7C0F1A62-B41E-952C-8CEF-3A1E749E4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578" y="2001520"/>
            <a:ext cx="1841485" cy="349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Солнце: описание звезды и интересные факты">
            <a:extLst>
              <a:ext uri="{FF2B5EF4-FFF2-40B4-BE49-F238E27FC236}">
                <a16:creationId xmlns:a16="http://schemas.microsoft.com/office/drawing/2014/main" id="{174E5680-3E17-599F-DD7B-79637B9E9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r="1599" b="4833"/>
          <a:stretch/>
        </p:blipFill>
        <p:spPr bwMode="auto">
          <a:xfrm>
            <a:off x="6502177" y="104620"/>
            <a:ext cx="4296671" cy="37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Возраст Земли — Википедия">
            <a:extLst>
              <a:ext uri="{FF2B5EF4-FFF2-40B4-BE49-F238E27FC236}">
                <a16:creationId xmlns:a16="http://schemas.microsoft.com/office/drawing/2014/main" id="{9273FD05-3BE5-D117-F1E2-BEF6A229C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543" y="5410962"/>
            <a:ext cx="1278644" cy="127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четыре компакт-диска, диски, CD, DVD, программное обеспечение, цифровое,  CD-ROM, DVD-ROM, ROM, Blu-Ray | Pxfuel">
            <a:extLst>
              <a:ext uri="{FF2B5EF4-FFF2-40B4-BE49-F238E27FC236}">
                <a16:creationId xmlns:a16="http://schemas.microsoft.com/office/drawing/2014/main" id="{22CD9FCB-3A77-DB3F-34DC-D971A80BB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202" y="5695174"/>
            <a:ext cx="1350798" cy="4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693A13D-A945-0B69-3AC5-DA7261D69139}"/>
              </a:ext>
            </a:extLst>
          </p:cNvPr>
          <p:cNvCxnSpPr>
            <a:cxnSpLocks/>
          </p:cNvCxnSpPr>
          <p:nvPr/>
        </p:nvCxnSpPr>
        <p:spPr>
          <a:xfrm>
            <a:off x="8683865" y="3581400"/>
            <a:ext cx="0" cy="1911988"/>
          </a:xfrm>
          <a:prstGeom prst="straightConnector1">
            <a:avLst/>
          </a:prstGeom>
          <a:ln w="889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1BB95CA-9551-C4E5-F946-778478D562BF}"/>
              </a:ext>
            </a:extLst>
          </p:cNvPr>
          <p:cNvCxnSpPr>
            <a:cxnSpLocks/>
          </p:cNvCxnSpPr>
          <p:nvPr/>
        </p:nvCxnSpPr>
        <p:spPr>
          <a:xfrm>
            <a:off x="8608646" y="3581400"/>
            <a:ext cx="3606800" cy="0"/>
          </a:xfrm>
          <a:prstGeom prst="line">
            <a:avLst/>
          </a:prstGeom>
          <a:ln w="1905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B1F7A6D-DB1C-1F80-3459-DB362A273F5A}"/>
              </a:ext>
            </a:extLst>
          </p:cNvPr>
          <p:cNvCxnSpPr>
            <a:cxnSpLocks/>
          </p:cNvCxnSpPr>
          <p:nvPr/>
        </p:nvCxnSpPr>
        <p:spPr>
          <a:xfrm>
            <a:off x="8585200" y="5493387"/>
            <a:ext cx="3653692" cy="0"/>
          </a:xfrm>
          <a:prstGeom prst="line">
            <a:avLst/>
          </a:prstGeom>
          <a:ln w="1905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B2061DF-297B-150F-28A1-9935D6E87E65}"/>
              </a:ext>
            </a:extLst>
          </p:cNvPr>
          <p:cNvSpPr txBox="1"/>
          <p:nvPr/>
        </p:nvSpPr>
        <p:spPr>
          <a:xfrm>
            <a:off x="69376" y="823395"/>
            <a:ext cx="6432801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685800" algn="l"/>
              </a:tabLst>
            </a:pPr>
            <a:r>
              <a:rPr lang="ru-RU" sz="4000" dirty="0">
                <a:solidFill>
                  <a:schemeClr val="bg1"/>
                </a:solidFill>
              </a:rPr>
              <a:t>8 млрд человек создают 2,5 </a:t>
            </a:r>
            <a:r>
              <a:rPr lang="ru-RU" sz="4000" dirty="0" err="1">
                <a:solidFill>
                  <a:schemeClr val="bg1"/>
                </a:solidFill>
              </a:rPr>
              <a:t>ЭБ</a:t>
            </a:r>
            <a:r>
              <a:rPr lang="ru-RU" sz="4000" dirty="0">
                <a:solidFill>
                  <a:schemeClr val="bg1"/>
                </a:solidFill>
              </a:rPr>
              <a:t>  (млрд ГБ) каждый день</a:t>
            </a:r>
          </a:p>
          <a:p>
            <a:pPr lvl="1">
              <a:tabLst>
                <a:tab pos="685800" algn="l"/>
              </a:tabLst>
            </a:pPr>
            <a:endParaRPr lang="en-US" sz="4000" dirty="0">
              <a:solidFill>
                <a:schemeClr val="bg1"/>
              </a:solidFill>
            </a:endParaRPr>
          </a:p>
          <a:p>
            <a:pPr lvl="1">
              <a:tabLst>
                <a:tab pos="685800" algn="l"/>
              </a:tabLst>
            </a:pPr>
            <a:endParaRPr lang="ru-RU" sz="4000" dirty="0">
              <a:solidFill>
                <a:schemeClr val="bg1"/>
              </a:solidFill>
            </a:endParaRPr>
          </a:p>
          <a:p>
            <a:pPr lvl="1">
              <a:tabLst>
                <a:tab pos="685800" algn="l"/>
              </a:tabLst>
            </a:pPr>
            <a:r>
              <a:rPr lang="ru-RU" sz="4000" dirty="0">
                <a:solidFill>
                  <a:schemeClr val="bg1"/>
                </a:solidFill>
              </a:rPr>
              <a:t>К 2025 г. мы накопим 163 </a:t>
            </a:r>
            <a:r>
              <a:rPr lang="ru-RU" sz="4000" dirty="0" err="1">
                <a:solidFill>
                  <a:schemeClr val="bg1"/>
                </a:solidFill>
              </a:rPr>
              <a:t>ЗБ</a:t>
            </a:r>
            <a:r>
              <a:rPr lang="ru-RU" sz="4000" dirty="0">
                <a:solidFill>
                  <a:schemeClr val="bg1"/>
                </a:solidFill>
              </a:rPr>
              <a:t> (триллиона ГБ) данных</a:t>
            </a:r>
          </a:p>
          <a:p>
            <a:pPr lvl="1">
              <a:tabLst>
                <a:tab pos="685800" algn="l"/>
              </a:tabLst>
            </a:pPr>
            <a:endParaRPr lang="ru-RU" sz="3600" dirty="0">
              <a:solidFill>
                <a:schemeClr val="bg1"/>
              </a:solidFill>
            </a:endParaRPr>
          </a:p>
          <a:p>
            <a:pPr lvl="1">
              <a:tabLst>
                <a:tab pos="685800" algn="l"/>
              </a:tabLst>
            </a:pPr>
            <a:r>
              <a:rPr lang="ru-RU" sz="1000" dirty="0">
                <a:solidFill>
                  <a:schemeClr val="bg1"/>
                </a:solidFill>
              </a:rPr>
              <a:t>Оценка </a:t>
            </a:r>
            <a:r>
              <a:rPr lang="en-US" sz="1000" dirty="0">
                <a:solidFill>
                  <a:schemeClr val="bg1"/>
                </a:solidFill>
              </a:rPr>
              <a:t>IDC</a:t>
            </a:r>
            <a:r>
              <a:rPr lang="ru-RU" sz="1000" dirty="0">
                <a:solidFill>
                  <a:schemeClr val="bg1"/>
                </a:solidFill>
              </a:rPr>
              <a:t>, 2021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163174F-2F3F-D272-6FF2-5A0C4F4B2E56}"/>
              </a:ext>
            </a:extLst>
          </p:cNvPr>
          <p:cNvCxnSpPr>
            <a:cxnSpLocks/>
          </p:cNvCxnSpPr>
          <p:nvPr/>
        </p:nvCxnSpPr>
        <p:spPr>
          <a:xfrm>
            <a:off x="11044815" y="2001519"/>
            <a:ext cx="1147185" cy="0"/>
          </a:xfrm>
          <a:prstGeom prst="line">
            <a:avLst/>
          </a:prstGeom>
          <a:ln w="1905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28B9A8D-6C05-7017-C277-D6E7AA8E7A19}"/>
              </a:ext>
            </a:extLst>
          </p:cNvPr>
          <p:cNvCxnSpPr>
            <a:cxnSpLocks/>
          </p:cNvCxnSpPr>
          <p:nvPr/>
        </p:nvCxnSpPr>
        <p:spPr>
          <a:xfrm>
            <a:off x="11044815" y="2001519"/>
            <a:ext cx="0" cy="3491868"/>
          </a:xfrm>
          <a:prstGeom prst="straightConnector1">
            <a:avLst/>
          </a:prstGeom>
          <a:ln w="889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9974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BA5D2D-616A-455D-B2CE-4253F02D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FE3C3B-7CF8-0322-0855-954525A0D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saturation sat="33000"/>
                    </a14:imgEffect>
                    <a14:imgEffect>
                      <a14:brightnessContrast bright="37000" contrast="-43000"/>
                    </a14:imgEffect>
                  </a14:imgLayer>
                </a14:imgProps>
              </a:ext>
            </a:extLst>
          </a:blip>
          <a:srcRect l="2154" r="2410"/>
          <a:stretch/>
        </p:blipFill>
        <p:spPr>
          <a:xfrm>
            <a:off x="0" y="-1"/>
            <a:ext cx="12192000" cy="6685936"/>
          </a:xfrm>
          <a:prstGeom prst="rect">
            <a:avLst/>
          </a:prstGeom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251FDA29-AFAC-F753-E988-35453AF58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56" y="2564061"/>
            <a:ext cx="1138724" cy="12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AB1CCCF3-2E36-E0B4-C3FE-73879D1B6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10471" r="13707" b="18159"/>
          <a:stretch/>
        </p:blipFill>
        <p:spPr bwMode="auto">
          <a:xfrm>
            <a:off x="5351682" y="5673747"/>
            <a:ext cx="795800" cy="77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7AE4DE3A-D68C-A6CC-FDEB-EC8739AA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16" y="580725"/>
            <a:ext cx="933611" cy="71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extLst>
              <a:ext uri="{FF2B5EF4-FFF2-40B4-BE49-F238E27FC236}">
                <a16:creationId xmlns:a16="http://schemas.microsoft.com/office/drawing/2014/main" id="{DB177DBC-4BBA-3246-6DE0-23D81A1E6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1" r="24065"/>
          <a:stretch/>
        </p:blipFill>
        <p:spPr bwMode="auto">
          <a:xfrm>
            <a:off x="4179369" y="5591720"/>
            <a:ext cx="973519" cy="96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>
            <a:extLst>
              <a:ext uri="{FF2B5EF4-FFF2-40B4-BE49-F238E27FC236}">
                <a16:creationId xmlns:a16="http://schemas.microsoft.com/office/drawing/2014/main" id="{03FC2C13-AB8C-D875-DF38-CEDDBBFA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22" y="2502708"/>
            <a:ext cx="934980" cy="9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>
            <a:extLst>
              <a:ext uri="{FF2B5EF4-FFF2-40B4-BE49-F238E27FC236}">
                <a16:creationId xmlns:a16="http://schemas.microsoft.com/office/drawing/2014/main" id="{8E98D240-0441-9B71-F84D-87B3FE589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20" y="3581400"/>
            <a:ext cx="820727" cy="82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>
            <a:extLst>
              <a:ext uri="{FF2B5EF4-FFF2-40B4-BE49-F238E27FC236}">
                <a16:creationId xmlns:a16="http://schemas.microsoft.com/office/drawing/2014/main" id="{5D9C000E-3766-8DE7-9E4A-2E3A4223A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7670" r="26842" b="28562"/>
          <a:stretch/>
        </p:blipFill>
        <p:spPr bwMode="auto">
          <a:xfrm>
            <a:off x="1079625" y="4206984"/>
            <a:ext cx="965361" cy="9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>
            <a:extLst>
              <a:ext uri="{FF2B5EF4-FFF2-40B4-BE49-F238E27FC236}">
                <a16:creationId xmlns:a16="http://schemas.microsoft.com/office/drawing/2014/main" id="{B9C45268-C616-CA03-CB62-811F6CB1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8" y="3149999"/>
            <a:ext cx="820728" cy="8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>
            <a:extLst>
              <a:ext uri="{FF2B5EF4-FFF2-40B4-BE49-F238E27FC236}">
                <a16:creationId xmlns:a16="http://schemas.microsoft.com/office/drawing/2014/main" id="{915478EA-FD05-213D-7E86-6BBBAAAF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71" y="2244759"/>
            <a:ext cx="918471" cy="91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>
            <a:extLst>
              <a:ext uri="{FF2B5EF4-FFF2-40B4-BE49-F238E27FC236}">
                <a16:creationId xmlns:a16="http://schemas.microsoft.com/office/drawing/2014/main" id="{8324B565-3DB4-4D30-8D26-8CFD697D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519" y="4176082"/>
            <a:ext cx="817696" cy="8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>
            <a:extLst>
              <a:ext uri="{FF2B5EF4-FFF2-40B4-BE49-F238E27FC236}">
                <a16:creationId xmlns:a16="http://schemas.microsoft.com/office/drawing/2014/main" id="{CB64A096-2C35-444C-8D82-1594C41F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857" y="3988434"/>
            <a:ext cx="1068044" cy="10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>
            <a:extLst>
              <a:ext uri="{FF2B5EF4-FFF2-40B4-BE49-F238E27FC236}">
                <a16:creationId xmlns:a16="http://schemas.microsoft.com/office/drawing/2014/main" id="{A00748AF-B97C-FD81-146C-CE248A041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15" y="172065"/>
            <a:ext cx="934980" cy="9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>
            <a:extLst>
              <a:ext uri="{FF2B5EF4-FFF2-40B4-BE49-F238E27FC236}">
                <a16:creationId xmlns:a16="http://schemas.microsoft.com/office/drawing/2014/main" id="{897BE6BE-7424-0E2F-0280-8C853C5C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78" y="1152527"/>
            <a:ext cx="655752" cy="65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>
            <a:extLst>
              <a:ext uri="{FF2B5EF4-FFF2-40B4-BE49-F238E27FC236}">
                <a16:creationId xmlns:a16="http://schemas.microsoft.com/office/drawing/2014/main" id="{B05E0572-BE68-E6FB-EDA0-B248C224F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09" y="5745879"/>
            <a:ext cx="1396598" cy="7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>
            <a:extLst>
              <a:ext uri="{FF2B5EF4-FFF2-40B4-BE49-F238E27FC236}">
                <a16:creationId xmlns:a16="http://schemas.microsoft.com/office/drawing/2014/main" id="{AA76A5B3-D6A0-9808-4980-75791C5C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256" y="5737712"/>
            <a:ext cx="975235" cy="68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>
            <a:extLst>
              <a:ext uri="{FF2B5EF4-FFF2-40B4-BE49-F238E27FC236}">
                <a16:creationId xmlns:a16="http://schemas.microsoft.com/office/drawing/2014/main" id="{F9BBE254-1A89-3671-1023-EBFB0480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62" y="5008012"/>
            <a:ext cx="866932" cy="8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>
            <a:extLst>
              <a:ext uri="{FF2B5EF4-FFF2-40B4-BE49-F238E27FC236}">
                <a16:creationId xmlns:a16="http://schemas.microsoft.com/office/drawing/2014/main" id="{03CB8B45-3A13-1687-62C5-D80015533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3450"/>
          <a:stretch/>
        </p:blipFill>
        <p:spPr bwMode="auto">
          <a:xfrm>
            <a:off x="164446" y="5012188"/>
            <a:ext cx="818534" cy="96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2">
            <a:extLst>
              <a:ext uri="{FF2B5EF4-FFF2-40B4-BE49-F238E27FC236}">
                <a16:creationId xmlns:a16="http://schemas.microsoft.com/office/drawing/2014/main" id="{47239D52-AC04-49B8-92DB-C86E2776E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CAAC5-5FD7-8921-1A72-C3564DD32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492" y="77499"/>
            <a:ext cx="2084605" cy="109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2F2C18F-95A1-6EFB-873A-A07C19C75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2" b="28407"/>
          <a:stretch/>
        </p:blipFill>
        <p:spPr bwMode="auto">
          <a:xfrm>
            <a:off x="1875540" y="146470"/>
            <a:ext cx="999561" cy="49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9E79BB-1A1B-A42F-F31F-6A7F99AB3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002" y="3794138"/>
            <a:ext cx="751008" cy="5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E500CE5-1E5B-7236-41F3-F790B0B6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41" y="194506"/>
            <a:ext cx="924437" cy="9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3ED6F7-9247-C373-F551-4C4EA935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91" y="312834"/>
            <a:ext cx="689800" cy="68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947F331-1989-61FE-CFC4-D6762566B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4" t="21158" r="37018" b="21214"/>
          <a:stretch/>
        </p:blipFill>
        <p:spPr bwMode="auto">
          <a:xfrm>
            <a:off x="5998435" y="1305643"/>
            <a:ext cx="802769" cy="9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0BDF6992-B621-0271-045B-47C1C5A38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23" y="920217"/>
            <a:ext cx="1344447" cy="11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0">
            <a:extLst>
              <a:ext uri="{FF2B5EF4-FFF2-40B4-BE49-F238E27FC236}">
                <a16:creationId xmlns:a16="http://schemas.microsoft.com/office/drawing/2014/main" id="{BD37E8A1-EB1A-E21D-691A-7669F8DA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791" y="5607718"/>
            <a:ext cx="1245412" cy="69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7E0E9AC-1B59-443A-43CE-3B552D191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965" y="1025511"/>
            <a:ext cx="182592" cy="1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39F959F-3521-44A2-C983-B397FF4DB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205" y="1262184"/>
            <a:ext cx="746016" cy="7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4235447-78D2-3865-D058-E799B71B1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073" y="1617369"/>
            <a:ext cx="1014892" cy="72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DCD8A204-27F7-4CB0-D77B-5EBA3E14B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9FBFA"/>
              </a:clrFrom>
              <a:clrTo>
                <a:srgbClr val="F9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84" y="2642322"/>
            <a:ext cx="1710657" cy="65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79ABDBA9-9225-B75F-981B-2ECB0DE6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86" y="4550793"/>
            <a:ext cx="1386990" cy="13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C6A48A9-452A-B17F-912B-FACEB4BF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9" y="406511"/>
            <a:ext cx="746016" cy="7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857C5AA3-6F67-5C82-A7EC-69BB66B41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BFFFE"/>
              </a:clrFrom>
              <a:clrTo>
                <a:srgbClr val="FB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35" y="4760728"/>
            <a:ext cx="734141" cy="7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313846C0-54FC-E40B-0EE5-6CB4CC18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378" y="2772983"/>
            <a:ext cx="845392" cy="84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38B8C2D-F4C2-0E6F-C9CB-537256718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398" y="2331081"/>
            <a:ext cx="750612" cy="75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6">
            <a:extLst>
              <a:ext uri="{FF2B5EF4-FFF2-40B4-BE49-F238E27FC236}">
                <a16:creationId xmlns:a16="http://schemas.microsoft.com/office/drawing/2014/main" id="{756F092C-8F85-A575-F008-7F9FE669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00" y="4364485"/>
            <a:ext cx="707865" cy="7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1A91DB1F-5D30-8B63-4F5F-143152E66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0" b="36813"/>
          <a:stretch/>
        </p:blipFill>
        <p:spPr bwMode="auto">
          <a:xfrm>
            <a:off x="115449" y="6110967"/>
            <a:ext cx="2318813" cy="44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F2225428-0837-4E24-D4A3-252F4F605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t="17226" r="32532" b="17588"/>
          <a:stretch/>
        </p:blipFill>
        <p:spPr bwMode="auto">
          <a:xfrm>
            <a:off x="5748036" y="4067636"/>
            <a:ext cx="765881" cy="7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C4A2F576-F61A-B280-4C15-30E3CD5E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94" y="1269760"/>
            <a:ext cx="746016" cy="7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4">
            <a:extLst>
              <a:ext uri="{FF2B5EF4-FFF2-40B4-BE49-F238E27FC236}">
                <a16:creationId xmlns:a16="http://schemas.microsoft.com/office/drawing/2014/main" id="{AA89BC69-C961-DAE8-0B6C-81125BFA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14" y="2048243"/>
            <a:ext cx="1350905" cy="65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974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BA5D2D-616A-455D-B2CE-4253F02D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84B55931-5E19-4C39-7F92-D3619921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42" y="0"/>
            <a:ext cx="9473602" cy="66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DED067-C18C-B3F5-6B91-12827A394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r="21062"/>
          <a:stretch/>
        </p:blipFill>
        <p:spPr bwMode="auto">
          <a:xfrm>
            <a:off x="9731693" y="109631"/>
            <a:ext cx="917415" cy="11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B765FBB-93C0-4697-3F2A-315BBDE7F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r="21070"/>
          <a:stretch/>
        </p:blipFill>
        <p:spPr bwMode="auto">
          <a:xfrm>
            <a:off x="9759105" y="1478048"/>
            <a:ext cx="890003" cy="110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E3659D0E-A3AC-6FF4-C3A9-A44AB0438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r="3439"/>
          <a:stretch/>
        </p:blipFill>
        <p:spPr bwMode="auto">
          <a:xfrm>
            <a:off x="10702539" y="5468312"/>
            <a:ext cx="1357381" cy="11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B56F573A-DB91-7614-52A0-033ADE2A0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12083" r="12861" b="17142"/>
          <a:stretch/>
        </p:blipFill>
        <p:spPr bwMode="auto">
          <a:xfrm>
            <a:off x="9650869" y="3002249"/>
            <a:ext cx="1051670" cy="85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8BE55B92-3268-3211-27D3-5F1027DC9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19989" r="21976" b="20851"/>
          <a:stretch/>
        </p:blipFill>
        <p:spPr bwMode="auto">
          <a:xfrm>
            <a:off x="11041187" y="4397513"/>
            <a:ext cx="804506" cy="65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36589BA6-E98F-C49A-0502-38D865D91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11408" r="27566" b="9599"/>
          <a:stretch/>
        </p:blipFill>
        <p:spPr bwMode="auto">
          <a:xfrm>
            <a:off x="10970534" y="3061392"/>
            <a:ext cx="875159" cy="92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6B92AA45-F0DD-76AC-3819-9EF9885A7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r="27472"/>
          <a:stretch/>
        </p:blipFill>
        <p:spPr bwMode="auto">
          <a:xfrm>
            <a:off x="10970534" y="1575519"/>
            <a:ext cx="824496" cy="112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6A6076A8-9310-7AC7-416C-7DB80D5E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093" y="5468312"/>
            <a:ext cx="1043308" cy="104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>
            <a:extLst>
              <a:ext uri="{FF2B5EF4-FFF2-40B4-BE49-F238E27FC236}">
                <a16:creationId xmlns:a16="http://schemas.microsoft.com/office/drawing/2014/main" id="{53331ACF-7727-DF05-C509-3406D9DF2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9" r="34751"/>
          <a:stretch/>
        </p:blipFill>
        <p:spPr bwMode="auto">
          <a:xfrm>
            <a:off x="10993531" y="103746"/>
            <a:ext cx="697778" cy="112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25E94FB6-36AE-FD5E-5EE1-DB1769714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90" y="4397512"/>
            <a:ext cx="656170" cy="65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52707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BA5D2D-616A-455D-B2CE-4253F02D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6D47F7-E466-E4CF-2A73-71CB69C1E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"/>
          <a:stretch/>
        </p:blipFill>
        <p:spPr bwMode="auto">
          <a:xfrm>
            <a:off x="0" y="-2307"/>
            <a:ext cx="12192000" cy="66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6233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BA5D2D-616A-455D-B2CE-4253F02D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EBBB98E-0B23-C59E-AF78-485659E1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69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05580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BA5D2D-616A-455D-B2CE-4253F02D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848D0EF-42DE-9F84-7A8A-79CD4E214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 b="3316"/>
          <a:stretch/>
        </p:blipFill>
        <p:spPr bwMode="auto">
          <a:xfrm>
            <a:off x="0" y="0"/>
            <a:ext cx="12192000" cy="66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8858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Uptime 2022 A - Primary Template">
  <a:themeElements>
    <a:clrScheme name="Custom 19">
      <a:dk1>
        <a:sysClr val="windowText" lastClr="000000"/>
      </a:dk1>
      <a:lt1>
        <a:sysClr val="window" lastClr="FFFFFF"/>
      </a:lt1>
      <a:dk2>
        <a:srgbClr val="00558C"/>
      </a:dk2>
      <a:lt2>
        <a:srgbClr val="E7E6E6"/>
      </a:lt2>
      <a:accent1>
        <a:srgbClr val="009CDE"/>
      </a:accent1>
      <a:accent2>
        <a:srgbClr val="0067AC"/>
      </a:accent2>
      <a:accent3>
        <a:srgbClr val="93C90F"/>
      </a:accent3>
      <a:accent4>
        <a:srgbClr val="FF8F1C"/>
      </a:accent4>
      <a:accent5>
        <a:srgbClr val="8E3A80"/>
      </a:accent5>
      <a:accent6>
        <a:srgbClr val="F37021"/>
      </a:accent6>
      <a:hlink>
        <a:srgbClr val="A6192E"/>
      </a:hlink>
      <a:folHlink>
        <a:srgbClr val="621244"/>
      </a:folHlink>
    </a:clrScheme>
    <a:fontScheme name="UI 2022">
      <a:majorFont>
        <a:latin typeface="DIN Next LT Pro Light"/>
        <a:ea typeface=""/>
        <a:cs typeface=""/>
      </a:majorFont>
      <a:minorFont>
        <a:latin typeface="DIN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>
        <a:spAutoFit/>
      </a:bodyPr>
      <a:lstStyle>
        <a:defPPr algn="ctr">
          <a:defRPr sz="1200" dirty="0" smtClean="0">
            <a:latin typeface="DIN Next LT Pro Medium" panose="020B060302020305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ptime 2022 B - Alt Template">
  <a:themeElements>
    <a:clrScheme name="UptimeInstitute 2022">
      <a:dk1>
        <a:sysClr val="windowText" lastClr="000000"/>
      </a:dk1>
      <a:lt1>
        <a:sysClr val="window" lastClr="FFFFFF"/>
      </a:lt1>
      <a:dk2>
        <a:srgbClr val="00558C"/>
      </a:dk2>
      <a:lt2>
        <a:srgbClr val="E7E6E6"/>
      </a:lt2>
      <a:accent1>
        <a:srgbClr val="009CDE"/>
      </a:accent1>
      <a:accent2>
        <a:srgbClr val="0067AC"/>
      </a:accent2>
      <a:accent3>
        <a:srgbClr val="93C90F"/>
      </a:accent3>
      <a:accent4>
        <a:srgbClr val="FF8F1C"/>
      </a:accent4>
      <a:accent5>
        <a:srgbClr val="8E3A80"/>
      </a:accent5>
      <a:accent6>
        <a:srgbClr val="FA4616"/>
      </a:accent6>
      <a:hlink>
        <a:srgbClr val="A6192E"/>
      </a:hlink>
      <a:folHlink>
        <a:srgbClr val="621244"/>
      </a:folHlink>
    </a:clrScheme>
    <a:fontScheme name="UI 2022">
      <a:majorFont>
        <a:latin typeface="DIN Next LT Pro Light"/>
        <a:ea typeface=""/>
        <a:cs typeface=""/>
      </a:majorFont>
      <a:minorFont>
        <a:latin typeface="DIN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>
        <a:spAutoFit/>
      </a:bodyPr>
      <a:lstStyle>
        <a:defPPr algn="ctr">
          <a:defRPr sz="1200" dirty="0" smtClean="0">
            <a:latin typeface="DIN Next LT Pro Medium" panose="020B060302020305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Uptime 2022 A - Primary Template">
  <a:themeElements>
    <a:clrScheme name="UptimeInstitute 2022">
      <a:dk1>
        <a:sysClr val="windowText" lastClr="000000"/>
      </a:dk1>
      <a:lt1>
        <a:sysClr val="window" lastClr="FFFFFF"/>
      </a:lt1>
      <a:dk2>
        <a:srgbClr val="00558C"/>
      </a:dk2>
      <a:lt2>
        <a:srgbClr val="E7E6E6"/>
      </a:lt2>
      <a:accent1>
        <a:srgbClr val="009CDE"/>
      </a:accent1>
      <a:accent2>
        <a:srgbClr val="0067AC"/>
      </a:accent2>
      <a:accent3>
        <a:srgbClr val="93C90F"/>
      </a:accent3>
      <a:accent4>
        <a:srgbClr val="FF8F1C"/>
      </a:accent4>
      <a:accent5>
        <a:srgbClr val="8E3A80"/>
      </a:accent5>
      <a:accent6>
        <a:srgbClr val="FA4616"/>
      </a:accent6>
      <a:hlink>
        <a:srgbClr val="A6192E"/>
      </a:hlink>
      <a:folHlink>
        <a:srgbClr val="621244"/>
      </a:folHlink>
    </a:clrScheme>
    <a:fontScheme name="UI 2022">
      <a:majorFont>
        <a:latin typeface="DIN Next LT Pro Light"/>
        <a:ea typeface=""/>
        <a:cs typeface=""/>
      </a:majorFont>
      <a:minorFont>
        <a:latin typeface="DIN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>
        <a:spAutoFit/>
      </a:bodyPr>
      <a:lstStyle>
        <a:defPPr algn="ctr">
          <a:defRPr sz="1200" dirty="0" smtClean="0">
            <a:latin typeface="DIN Next LT Pro Medium" panose="020B060302020305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41076</TotalTime>
  <Words>539</Words>
  <Application>Microsoft Office PowerPoint</Application>
  <PresentationFormat>Широкоэкранный</PresentationFormat>
  <Paragraphs>104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Wingdings</vt:lpstr>
      <vt:lpstr>Calibri</vt:lpstr>
      <vt:lpstr>Arial</vt:lpstr>
      <vt:lpstr>DIN Next LT Pro Medium</vt:lpstr>
      <vt:lpstr>DIN Next LT Pro Light</vt:lpstr>
      <vt:lpstr>DIN Next LT Pro</vt:lpstr>
      <vt:lpstr>Uptime 2022 A - Primary Template</vt:lpstr>
      <vt:lpstr>Uptime 2022 B - Alt Template</vt:lpstr>
      <vt:lpstr>1_Uptime 2022 A - Primary Template</vt:lpstr>
      <vt:lpstr> Надежность цифрового мира  Data Center Evolution: Trends and Technologies  Ереван, 13 октября 2023</vt:lpstr>
      <vt:lpstr>30 лет Uptime Institute</vt:lpstr>
      <vt:lpstr>Наши приоритеты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Uptime Institute понимает необходимость повышения отказоустойчивости и надежности ваших цифровых инфраструктур по всему миру. Сегодня защита ваших данных и поддержание работоспособности ваших систем важнее, чем когда-либо, и современные критически важные объекты должны быть устойчивыми, чтобы выдерживать любые сбои и снижать риски простоев и потенциальной потери данных.</vt:lpstr>
      <vt:lpstr>База данных AIRS:  Abnormal  Incident  Reports </vt:lpstr>
      <vt:lpstr>Как минимизировать риски,  связанные с отказами в ЦОД?</vt:lpstr>
      <vt:lpstr>Портфолио услуг Uptime Institute</vt:lpstr>
      <vt:lpstr>The Tier Classification System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Musolino</dc:creator>
  <cp:lastModifiedBy>Konstantin Korolev</cp:lastModifiedBy>
  <cp:revision>252</cp:revision>
  <dcterms:created xsi:type="dcterms:W3CDTF">2022-06-20T23:42:45Z</dcterms:created>
  <dcterms:modified xsi:type="dcterms:W3CDTF">2023-10-10T14:02:18Z</dcterms:modified>
</cp:coreProperties>
</file>