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0" r:id="rId2"/>
    <p:sldMasterId id="2147483700" r:id="rId3"/>
  </p:sldMasterIdLst>
  <p:notesMasterIdLst>
    <p:notesMasterId r:id="rId22"/>
  </p:notesMasterIdLst>
  <p:sldIdLst>
    <p:sldId id="3810" r:id="rId4"/>
    <p:sldId id="258" r:id="rId5"/>
    <p:sldId id="261" r:id="rId6"/>
    <p:sldId id="3816" r:id="rId7"/>
    <p:sldId id="3817" r:id="rId8"/>
    <p:sldId id="3818" r:id="rId9"/>
    <p:sldId id="259" r:id="rId10"/>
    <p:sldId id="260" r:id="rId11"/>
    <p:sldId id="262" r:id="rId12"/>
    <p:sldId id="3813" r:id="rId13"/>
    <p:sldId id="263" r:id="rId14"/>
    <p:sldId id="3815" r:id="rId15"/>
    <p:sldId id="3706" r:id="rId16"/>
    <p:sldId id="3814" r:id="rId17"/>
    <p:sldId id="3811" r:id="rId18"/>
    <p:sldId id="3812" r:id="rId19"/>
    <p:sldId id="3823" r:id="rId20"/>
    <p:sldId id="3822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DIN Next LT Pro" panose="020B0503020203050203" pitchFamily="34" charset="77"/>
      <p:regular r:id="rId27"/>
      <p:bold r:id="rId28"/>
      <p:italic r:id="rId29"/>
      <p:boldItalic r:id="rId30"/>
    </p:embeddedFont>
    <p:embeddedFont>
      <p:font typeface="DIN Next LT Pro Light" panose="020B0303020203050203" pitchFamily="34" charset="77"/>
      <p:regular r:id="rId31"/>
      <p:bold r:id="rId32"/>
      <p:italic r:id="rId33"/>
      <p:boldItalic r:id="rId34"/>
    </p:embeddedFont>
    <p:embeddedFont>
      <p:font typeface="DIN Next LT Pro Medium" panose="020B0503020203050203" pitchFamily="34" charset="77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5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122"/>
    <a:srgbClr val="F37021"/>
    <a:srgbClr val="F47932"/>
    <a:srgbClr val="F26531"/>
    <a:srgbClr val="FFFFFF"/>
    <a:srgbClr val="F58220"/>
    <a:srgbClr val="F15623"/>
    <a:srgbClr val="F15A22"/>
    <a:srgbClr val="FFC72C"/>
    <a:srgbClr val="A619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5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368" y="192"/>
      </p:cViewPr>
      <p:guideLst>
        <p:guide orient="horz" pos="1680"/>
        <p:guide pos="3840"/>
        <p:guide pos="15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exeysolodovnikov/Documents/TUI/451%20Group%20reports/Datacenter%20Market%20Monitor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exeysolodovnikov/Documents/TUI/451%20Group%20reports/Datacenter%20Market%20Monitor%2020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exeysolodovnikov/Documents/TUI/451%20Group%20reports/Datacenter%20Market%20Monitor%2020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exeysolodovnikov/Documents/TUI/451%20Group%20reports/Datacenter%20Market%20Monitor%2020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exeysolodovnikov/Documents/TUI/451%20Group%20reports/Datacenter%20Market%20Monitor%20202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exeysolodovnikov/Documents/TUI/451%20Group%20reports/Datacenter%20Market%20Monitor%20202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exeysolodovnikov/Documents/TUI/451%20Group%20reports/Datacenter%20Market%20Monitor%20202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[Datacenter Market Monitor 2022.xlsx]Pivot for Total Dashboard!PivotTable16</c:name>
    <c:fmtId val="1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Datacenter Power (kW)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U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'Pivot for Total Dashboard'!$Y$39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for Total Dashboard'!$X$40:$X$49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strCache>
            </c:strRef>
          </c:cat>
          <c:val>
            <c:numRef>
              <c:f>'Pivot for Total Dashboard'!$Y$40:$Y$49</c:f>
              <c:numCache>
                <c:formatCode>_(* #,##0_);_(* \(#,##0\);_(* "-"??_);_(@_)</c:formatCode>
                <c:ptCount val="9"/>
                <c:pt idx="0">
                  <c:v>90452490.901263475</c:v>
                </c:pt>
                <c:pt idx="1">
                  <c:v>93707471.398703337</c:v>
                </c:pt>
                <c:pt idx="2">
                  <c:v>98225887.362931937</c:v>
                </c:pt>
                <c:pt idx="3">
                  <c:v>103696057.69813916</c:v>
                </c:pt>
                <c:pt idx="4">
                  <c:v>108584010.64607129</c:v>
                </c:pt>
                <c:pt idx="5">
                  <c:v>113510962.14789508</c:v>
                </c:pt>
                <c:pt idx="6">
                  <c:v>118141877.09276417</c:v>
                </c:pt>
                <c:pt idx="7">
                  <c:v>122500745.3489121</c:v>
                </c:pt>
                <c:pt idx="8">
                  <c:v>126447432.50147028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3E-3440-BBD6-F7B01897AE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484269015"/>
        <c:axId val="484267375"/>
      </c:barChart>
      <c:catAx>
        <c:axId val="484269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484267375"/>
        <c:crosses val="autoZero"/>
        <c:auto val="1"/>
        <c:lblAlgn val="ctr"/>
        <c:lblOffset val="100"/>
        <c:noMultiLvlLbl val="0"/>
      </c:catAx>
      <c:valAx>
        <c:axId val="484267375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484269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RU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Datacenter Utilized Power (kW)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'Pivot for Total Dashboard'!$AE$39</c:f>
              <c:strCache>
                <c:ptCount val="1"/>
                <c:pt idx="0">
                  <c:v>Utilized Datacenter Power (kW)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'Pivot for Total Dashboard'!$AD$40:$AD$48</c:f>
              <c:numCache>
                <c:formatCode>General</c:formatCod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numCache>
            </c:numRef>
          </c:cat>
          <c:val>
            <c:numRef>
              <c:f>'Pivot for Total Dashboard'!$AE$40:$AE$48</c:f>
              <c:numCache>
                <c:formatCode>_(* #,##0_);_(* \(#,##0\);_(* "-"??_);_(@_)</c:formatCode>
                <c:ptCount val="9"/>
                <c:pt idx="0">
                  <c:v>55248709.493342474</c:v>
                </c:pt>
                <c:pt idx="1">
                  <c:v>58277692.668914646</c:v>
                </c:pt>
                <c:pt idx="2">
                  <c:v>62457452.570440419</c:v>
                </c:pt>
                <c:pt idx="3">
                  <c:v>67263112.189260811</c:v>
                </c:pt>
                <c:pt idx="4">
                  <c:v>72503227.759897932</c:v>
                </c:pt>
                <c:pt idx="5">
                  <c:v>78057100.916431621</c:v>
                </c:pt>
                <c:pt idx="6">
                  <c:v>83424273.820565566</c:v>
                </c:pt>
                <c:pt idx="7">
                  <c:v>88645776.63696155</c:v>
                </c:pt>
                <c:pt idx="8">
                  <c:v>93799506.521635607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0B-F240-9DDD-FF60F4EC74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47692831"/>
        <c:axId val="247699063"/>
      </c:barChart>
      <c:lineChart>
        <c:grouping val="standard"/>
        <c:varyColors val="0"/>
        <c:ser>
          <c:idx val="1"/>
          <c:order val="1"/>
          <c:tx>
            <c:strRef>
              <c:f>'Pivot for Total Dashboard'!$AF$39</c:f>
              <c:strCache>
                <c:ptCount val="1"/>
                <c:pt idx="0">
                  <c:v>% Utilization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'Pivot for Total Dashboard'!$AD$40:$AD$48</c:f>
              <c:numCache>
                <c:formatCode>General</c:formatCod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numCache>
            </c:numRef>
          </c:cat>
          <c:val>
            <c:numRef>
              <c:f>'Pivot for Total Dashboard'!$AF$40:$AF$48</c:f>
              <c:numCache>
                <c:formatCode>0%</c:formatCode>
                <c:ptCount val="9"/>
                <c:pt idx="0">
                  <c:v>0.61080362677519962</c:v>
                </c:pt>
                <c:pt idx="1">
                  <c:v>0.62191084445077727</c:v>
                </c:pt>
                <c:pt idx="2">
                  <c:v>0.63585531520492367</c:v>
                </c:pt>
                <c:pt idx="3">
                  <c:v>0.64865640683337045</c:v>
                </c:pt>
                <c:pt idx="4">
                  <c:v>0.66771550736159146</c:v>
                </c:pt>
                <c:pt idx="5">
                  <c:v>0.68766134511951271</c:v>
                </c:pt>
                <c:pt idx="6">
                  <c:v>0.70613634956097249</c:v>
                </c:pt>
                <c:pt idx="7">
                  <c:v>0.72363459001393571</c:v>
                </c:pt>
                <c:pt idx="8">
                  <c:v>0.74180633537612506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0B-F240-9DDD-FF60F4EC74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7741703"/>
        <c:axId val="247734815"/>
      </c:lineChart>
      <c:catAx>
        <c:axId val="247692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247699063"/>
        <c:crosses val="autoZero"/>
        <c:auto val="1"/>
        <c:lblAlgn val="ctr"/>
        <c:lblOffset val="100"/>
        <c:noMultiLvlLbl val="0"/>
      </c:catAx>
      <c:valAx>
        <c:axId val="247699063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247692831"/>
        <c:crosses val="autoZero"/>
        <c:crossBetween val="between"/>
      </c:valAx>
      <c:valAx>
        <c:axId val="247734815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247741703"/>
        <c:crosses val="max"/>
        <c:crossBetween val="between"/>
      </c:valAx>
      <c:catAx>
        <c:axId val="24774170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773481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Datacenter Power</a:t>
            </a:r>
            <a:r>
              <a:rPr lang="en-US" baseline="0"/>
              <a:t> </a:t>
            </a:r>
            <a:r>
              <a:rPr lang="en-US"/>
              <a:t>CAGR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'Pivot for Total Dashboard'!$AI$40</c:f>
              <c:strCache>
                <c:ptCount val="1"/>
                <c:pt idx="0">
                  <c:v>CAGR 2022-2027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for Total Dashboard'!$AJ$39:$AK$39</c:f>
              <c:strCache>
                <c:ptCount val="2"/>
                <c:pt idx="0">
                  <c:v>Utilized Datacenter Power</c:v>
                </c:pt>
                <c:pt idx="1">
                  <c:v>Total DC Power</c:v>
                </c:pt>
              </c:strCache>
            </c:strRef>
          </c:cat>
          <c:val>
            <c:numRef>
              <c:f>'Pivot for Total Dashboard'!$AJ$40:$AK$40</c:f>
              <c:numCache>
                <c:formatCode>0%</c:formatCode>
                <c:ptCount val="2"/>
                <c:pt idx="0">
                  <c:v>6.8771142739410207E-2</c:v>
                </c:pt>
                <c:pt idx="1">
                  <c:v>4.0469979114273524E-2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65-0E4B-A01F-FE50469D9ADB}"/>
            </c:ext>
          </c:extLst>
        </c:ser>
        <c:ser>
          <c:idx val="1"/>
          <c:order val="1"/>
          <c:tx>
            <c:strRef>
              <c:f>'Pivot for Total Dashboard'!$AI$41</c:f>
              <c:strCache>
                <c:ptCount val="1"/>
                <c:pt idx="0">
                  <c:v>CAGR 2021-2027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for Total Dashboard'!$AJ$39:$AK$39</c:f>
              <c:strCache>
                <c:ptCount val="2"/>
                <c:pt idx="0">
                  <c:v>Utilized Datacenter Power</c:v>
                </c:pt>
                <c:pt idx="1">
                  <c:v>Total DC Power</c:v>
                </c:pt>
              </c:strCache>
            </c:strRef>
          </c:cat>
          <c:val>
            <c:numRef>
              <c:f>'Pivot for Total Dashboard'!$AJ$41:$AK$41</c:f>
              <c:numCache>
                <c:formatCode>0%</c:formatCode>
                <c:ptCount val="2"/>
                <c:pt idx="0">
                  <c:v>7.0128789052519735E-2</c:v>
                </c:pt>
                <c:pt idx="1">
                  <c:v>4.2991275855208455E-2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65-0E4B-A01F-FE50469D9ADB}"/>
            </c:ext>
          </c:extLst>
        </c:ser>
        <c:ser>
          <c:idx val="2"/>
          <c:order val="2"/>
          <c:tx>
            <c:strRef>
              <c:f>'Pivot for Total Dashboard'!$AI$42</c:f>
              <c:strCache>
                <c:ptCount val="1"/>
                <c:pt idx="0">
                  <c:v>CAGR 2019-2027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for Total Dashboard'!$AJ$39:$AK$39</c:f>
              <c:strCache>
                <c:ptCount val="2"/>
                <c:pt idx="0">
                  <c:v>Utilized Datacenter Power</c:v>
                </c:pt>
                <c:pt idx="1">
                  <c:v>Total DC Power</c:v>
                </c:pt>
              </c:strCache>
            </c:strRef>
          </c:cat>
          <c:val>
            <c:numRef>
              <c:f>'Pivot for Total Dashboard'!$AJ$42:$AK$42</c:f>
              <c:numCache>
                <c:formatCode>0%</c:formatCode>
                <c:ptCount val="2"/>
                <c:pt idx="0">
                  <c:v>6.8402269613493161E-2</c:v>
                </c:pt>
                <c:pt idx="1">
                  <c:v>4.276437509162645E-2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65-0E4B-A01F-FE50469D9A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4926623"/>
        <c:axId val="234916455"/>
      </c:barChart>
      <c:catAx>
        <c:axId val="2349266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234916455"/>
        <c:crosses val="autoZero"/>
        <c:auto val="1"/>
        <c:lblAlgn val="ctr"/>
        <c:lblOffset val="100"/>
        <c:noMultiLvlLbl val="0"/>
      </c:catAx>
      <c:valAx>
        <c:axId val="234916455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234926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[Datacenter Market Monitor 2022.xlsx]Pivot Owner Dashboard!PivotTable29</c:name>
    <c:fmtId val="17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Datacenter</a:t>
            </a:r>
            <a:r>
              <a:rPr lang="en-US" baseline="0"/>
              <a:t> Utilized Power % Split by Owner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U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'Pivot Owner Dashboard'!$AV$39:$AV$40</c:f>
              <c:strCache>
                <c:ptCount val="1"/>
                <c:pt idx="0">
                  <c:v>Enterprise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Owner Dashboard'!$AU$41:$AU$50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strCache>
            </c:strRef>
          </c:cat>
          <c:val>
            <c:numRef>
              <c:f>'Pivot Owner Dashboard'!$AV$41:$AV$50</c:f>
              <c:numCache>
                <c:formatCode>0%</c:formatCode>
                <c:ptCount val="9"/>
                <c:pt idx="0">
                  <c:v>0.68377594383067841</c:v>
                </c:pt>
                <c:pt idx="1">
                  <c:v>0.66233346011426852</c:v>
                </c:pt>
                <c:pt idx="2">
                  <c:v>0.63539876414279151</c:v>
                </c:pt>
                <c:pt idx="3">
                  <c:v>0.6077969209012809</c:v>
                </c:pt>
                <c:pt idx="4">
                  <c:v>0.58073560309705852</c:v>
                </c:pt>
                <c:pt idx="5">
                  <c:v>0.55521969241177227</c:v>
                </c:pt>
                <c:pt idx="6">
                  <c:v>0.53459606951623118</c:v>
                </c:pt>
                <c:pt idx="7">
                  <c:v>0.51762249397517468</c:v>
                </c:pt>
                <c:pt idx="8">
                  <c:v>0.50323529758370722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09-F747-BB86-0209B6F40102}"/>
            </c:ext>
          </c:extLst>
        </c:ser>
        <c:ser>
          <c:idx val="1"/>
          <c:order val="1"/>
          <c:tx>
            <c:strRef>
              <c:f>'Pivot Owner Dashboard'!$AW$39:$AW$40</c:f>
              <c:strCache>
                <c:ptCount val="1"/>
                <c:pt idx="0">
                  <c:v>Leased DC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Owner Dashboard'!$AU$41:$AU$50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strCache>
            </c:strRef>
          </c:cat>
          <c:val>
            <c:numRef>
              <c:f>'Pivot Owner Dashboard'!$AW$41:$AW$50</c:f>
              <c:numCache>
                <c:formatCode>0%</c:formatCode>
                <c:ptCount val="9"/>
                <c:pt idx="0">
                  <c:v>0.31622405616932159</c:v>
                </c:pt>
                <c:pt idx="1">
                  <c:v>0.33766653988573148</c:v>
                </c:pt>
                <c:pt idx="2">
                  <c:v>0.36460123585720844</c:v>
                </c:pt>
                <c:pt idx="3">
                  <c:v>0.39220307909871893</c:v>
                </c:pt>
                <c:pt idx="4">
                  <c:v>0.41926439690294148</c:v>
                </c:pt>
                <c:pt idx="5">
                  <c:v>0.44478030758822779</c:v>
                </c:pt>
                <c:pt idx="6">
                  <c:v>0.46540393048376894</c:v>
                </c:pt>
                <c:pt idx="7">
                  <c:v>0.48237750602482526</c:v>
                </c:pt>
                <c:pt idx="8">
                  <c:v>0.49676470241629278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09-F747-BB86-0209B6F401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41600335"/>
        <c:axId val="441338919"/>
      </c:barChart>
      <c:catAx>
        <c:axId val="441600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441338919"/>
        <c:crosses val="autoZero"/>
        <c:auto val="1"/>
        <c:lblAlgn val="ctr"/>
        <c:lblOffset val="100"/>
        <c:noMultiLvlLbl val="0"/>
      </c:catAx>
      <c:valAx>
        <c:axId val="441338919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441600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RU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[Datacenter Market Monitor 2022.xlsx]Pivot Owner Dashboard!PivotTable31</c:name>
    <c:fmtId val="20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Datacenter Utilized Racks % Split by Owner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U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'Pivot Owner Dashboard'!$AV$57:$AV$58</c:f>
              <c:strCache>
                <c:ptCount val="1"/>
                <c:pt idx="0">
                  <c:v>Enterprise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Owner Dashboard'!$AU$59:$AU$68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strCache>
            </c:strRef>
          </c:cat>
          <c:val>
            <c:numRef>
              <c:f>'Pivot Owner Dashboard'!$AV$59:$AV$68</c:f>
              <c:numCache>
                <c:formatCode>0%</c:formatCode>
                <c:ptCount val="9"/>
                <c:pt idx="0">
                  <c:v>0.73485349180820492</c:v>
                </c:pt>
                <c:pt idx="1">
                  <c:v>0.71708314385559868</c:v>
                </c:pt>
                <c:pt idx="2">
                  <c:v>0.69474638951312251</c:v>
                </c:pt>
                <c:pt idx="3">
                  <c:v>0.67206228401554224</c:v>
                </c:pt>
                <c:pt idx="4">
                  <c:v>0.64832592032678693</c:v>
                </c:pt>
                <c:pt idx="5">
                  <c:v>0.62530040864270708</c:v>
                </c:pt>
                <c:pt idx="6">
                  <c:v>0.60608896340707763</c:v>
                </c:pt>
                <c:pt idx="7">
                  <c:v>0.5902857011429935</c:v>
                </c:pt>
                <c:pt idx="8">
                  <c:v>0.57767133558033779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FB-A044-9523-532AE82932EE}"/>
            </c:ext>
          </c:extLst>
        </c:ser>
        <c:ser>
          <c:idx val="1"/>
          <c:order val="1"/>
          <c:tx>
            <c:strRef>
              <c:f>'Pivot Owner Dashboard'!$AW$57:$AW$58</c:f>
              <c:strCache>
                <c:ptCount val="1"/>
                <c:pt idx="0">
                  <c:v>Leased DC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Owner Dashboard'!$AU$59:$AU$68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strCache>
            </c:strRef>
          </c:cat>
          <c:val>
            <c:numRef>
              <c:f>'Pivot Owner Dashboard'!$AW$59:$AW$68</c:f>
              <c:numCache>
                <c:formatCode>0%</c:formatCode>
                <c:ptCount val="9"/>
                <c:pt idx="0">
                  <c:v>0.26514650819179503</c:v>
                </c:pt>
                <c:pt idx="1">
                  <c:v>0.28291685614440137</c:v>
                </c:pt>
                <c:pt idx="2">
                  <c:v>0.30525361048687749</c:v>
                </c:pt>
                <c:pt idx="3">
                  <c:v>0.32793771598445776</c:v>
                </c:pt>
                <c:pt idx="4">
                  <c:v>0.35167407967321312</c:v>
                </c:pt>
                <c:pt idx="5">
                  <c:v>0.37469959135729308</c:v>
                </c:pt>
                <c:pt idx="6">
                  <c:v>0.39391103659292237</c:v>
                </c:pt>
                <c:pt idx="7">
                  <c:v>0.4097142988570065</c:v>
                </c:pt>
                <c:pt idx="8">
                  <c:v>0.42232866441966216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FB-A044-9523-532AE82932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41590823"/>
        <c:axId val="441595743"/>
      </c:barChart>
      <c:catAx>
        <c:axId val="441590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441595743"/>
        <c:crosses val="autoZero"/>
        <c:auto val="1"/>
        <c:lblAlgn val="ctr"/>
        <c:lblOffset val="100"/>
        <c:noMultiLvlLbl val="0"/>
      </c:catAx>
      <c:valAx>
        <c:axId val="441595743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441590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RU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[Datacenter Market Monitor 2022.xlsx]Pivot Owner Dashboard!PivotTable29</c:name>
    <c:fmtId val="22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Datacenter</a:t>
            </a:r>
            <a:r>
              <a:rPr lang="en-US" baseline="0"/>
              <a:t> Utilized Power % Split by Owner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U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'Pivot Owner Dashboard'!$AV$39:$AV$40</c:f>
              <c:strCache>
                <c:ptCount val="1"/>
                <c:pt idx="0">
                  <c:v>Enterprise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Owner Dashboard'!$AU$41:$AU$50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strCache>
            </c:strRef>
          </c:cat>
          <c:val>
            <c:numRef>
              <c:f>'Pivot Owner Dashboard'!$AV$41:$AV$50</c:f>
              <c:numCache>
                <c:formatCode>0%</c:formatCode>
                <c:ptCount val="9"/>
                <c:pt idx="0">
                  <c:v>0.41021735545552662</c:v>
                </c:pt>
                <c:pt idx="1">
                  <c:v>0.39335269809444201</c:v>
                </c:pt>
                <c:pt idx="2">
                  <c:v>0.37830215185586435</c:v>
                </c:pt>
                <c:pt idx="3">
                  <c:v>0.36355049674754203</c:v>
                </c:pt>
                <c:pt idx="4">
                  <c:v>0.34616884533432957</c:v>
                </c:pt>
                <c:pt idx="5">
                  <c:v>0.32789609413317417</c:v>
                </c:pt>
                <c:pt idx="6">
                  <c:v>0.3182590740925893</c:v>
                </c:pt>
                <c:pt idx="7">
                  <c:v>0.31262215940679938</c:v>
                </c:pt>
                <c:pt idx="8">
                  <c:v>0.31074026574101382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31-A949-87B7-3C5EE0CF9AA3}"/>
            </c:ext>
          </c:extLst>
        </c:ser>
        <c:ser>
          <c:idx val="1"/>
          <c:order val="1"/>
          <c:tx>
            <c:strRef>
              <c:f>'Pivot Owner Dashboard'!$AW$39:$AW$40</c:f>
              <c:strCache>
                <c:ptCount val="1"/>
                <c:pt idx="0">
                  <c:v>Leased DC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Owner Dashboard'!$AU$41:$AU$50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strCache>
            </c:strRef>
          </c:cat>
          <c:val>
            <c:numRef>
              <c:f>'Pivot Owner Dashboard'!$AW$41:$AW$50</c:f>
              <c:numCache>
                <c:formatCode>0%</c:formatCode>
                <c:ptCount val="9"/>
                <c:pt idx="0">
                  <c:v>0.58978264454447338</c:v>
                </c:pt>
                <c:pt idx="1">
                  <c:v>0.60664730190555782</c:v>
                </c:pt>
                <c:pt idx="2">
                  <c:v>0.62169784814413565</c:v>
                </c:pt>
                <c:pt idx="3">
                  <c:v>0.63644950325245808</c:v>
                </c:pt>
                <c:pt idx="4">
                  <c:v>0.65383115466567054</c:v>
                </c:pt>
                <c:pt idx="5">
                  <c:v>0.67210390586682578</c:v>
                </c:pt>
                <c:pt idx="6">
                  <c:v>0.68174092590741064</c:v>
                </c:pt>
                <c:pt idx="7">
                  <c:v>0.68737784059320051</c:v>
                </c:pt>
                <c:pt idx="8">
                  <c:v>0.68925973425898623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31-A949-87B7-3C5EE0CF9A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41600335"/>
        <c:axId val="441338919"/>
      </c:barChart>
      <c:catAx>
        <c:axId val="441600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441338919"/>
        <c:crosses val="autoZero"/>
        <c:auto val="1"/>
        <c:lblAlgn val="ctr"/>
        <c:lblOffset val="100"/>
        <c:noMultiLvlLbl val="0"/>
      </c:catAx>
      <c:valAx>
        <c:axId val="441338919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441600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RU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[Datacenter Market Monitor 2022.xlsx]Pivot Owner Dashboard!PivotTable31</c:name>
    <c:fmtId val="26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Datacenter Utilized Racks % Split by Owner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U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'Pivot Owner Dashboard'!$AV$57:$AV$58</c:f>
              <c:strCache>
                <c:ptCount val="1"/>
                <c:pt idx="0">
                  <c:v>Enterprise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Owner Dashboard'!$AU$59:$AU$68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strCache>
            </c:strRef>
          </c:cat>
          <c:val>
            <c:numRef>
              <c:f>'Pivot Owner Dashboard'!$AV$59:$AV$68</c:f>
              <c:numCache>
                <c:formatCode>0%</c:formatCode>
                <c:ptCount val="9"/>
                <c:pt idx="0">
                  <c:v>0.43489801542328743</c:v>
                </c:pt>
                <c:pt idx="1">
                  <c:v>0.41923818986517036</c:v>
                </c:pt>
                <c:pt idx="2">
                  <c:v>0.40168927633976703</c:v>
                </c:pt>
                <c:pt idx="3">
                  <c:v>0.38533196362136529</c:v>
                </c:pt>
                <c:pt idx="4">
                  <c:v>0.36827318728067454</c:v>
                </c:pt>
                <c:pt idx="5">
                  <c:v>0.35044132908243097</c:v>
                </c:pt>
                <c:pt idx="6">
                  <c:v>0.34209152679943006</c:v>
                </c:pt>
                <c:pt idx="7">
                  <c:v>0.33585064446975843</c:v>
                </c:pt>
                <c:pt idx="8">
                  <c:v>0.33343217209798715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C0-3D44-ACEF-1CF5938C1BCB}"/>
            </c:ext>
          </c:extLst>
        </c:ser>
        <c:ser>
          <c:idx val="1"/>
          <c:order val="1"/>
          <c:tx>
            <c:strRef>
              <c:f>'Pivot Owner Dashboard'!$AW$57:$AW$58</c:f>
              <c:strCache>
                <c:ptCount val="1"/>
                <c:pt idx="0">
                  <c:v>Leased DC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Owner Dashboard'!$AU$59:$AU$68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strCache>
            </c:strRef>
          </c:cat>
          <c:val>
            <c:numRef>
              <c:f>'Pivot Owner Dashboard'!$AW$59:$AW$68</c:f>
              <c:numCache>
                <c:formatCode>0%</c:formatCode>
                <c:ptCount val="9"/>
                <c:pt idx="0">
                  <c:v>0.56510198457671257</c:v>
                </c:pt>
                <c:pt idx="1">
                  <c:v>0.58076181013482964</c:v>
                </c:pt>
                <c:pt idx="2">
                  <c:v>0.59831072366023308</c:v>
                </c:pt>
                <c:pt idx="3">
                  <c:v>0.61466803637863476</c:v>
                </c:pt>
                <c:pt idx="4">
                  <c:v>0.63172681271932551</c:v>
                </c:pt>
                <c:pt idx="5">
                  <c:v>0.64955867091756903</c:v>
                </c:pt>
                <c:pt idx="6">
                  <c:v>0.65790847320056989</c:v>
                </c:pt>
                <c:pt idx="7">
                  <c:v>0.66414935553024157</c:v>
                </c:pt>
                <c:pt idx="8">
                  <c:v>0.66656782790201297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C0-3D44-ACEF-1CF5938C1B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41590823"/>
        <c:axId val="441595743"/>
      </c:barChart>
      <c:catAx>
        <c:axId val="441590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441595743"/>
        <c:crosses val="autoZero"/>
        <c:auto val="1"/>
        <c:lblAlgn val="ctr"/>
        <c:lblOffset val="100"/>
        <c:noMultiLvlLbl val="0"/>
      </c:catAx>
      <c:valAx>
        <c:axId val="441595743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441590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RU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F9187-1D38-435A-827C-BEA0FF54B40C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AF323-32FF-4874-863D-FC47B2CB6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81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16537-CA4D-8F4A-A72F-B89D810305DE}" type="slidenum">
              <a:rPr lang="en-US" smtClean="0"/>
              <a:t>13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C7AE897-3E7C-7B33-5263-017D3A9177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62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T01 Solid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325880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6" y="3876358"/>
            <a:ext cx="9144000" cy="1655762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5C8BED-4151-C37B-30BB-74CC8C629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8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04 Basic Content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51DC21B-E6B8-3CE0-0C60-E28BAEE3F8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54718" y="0"/>
            <a:ext cx="5569342" cy="6861175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9342" h="6861175">
                <a:moveTo>
                  <a:pt x="2215700" y="0"/>
                </a:moveTo>
                <a:lnTo>
                  <a:pt x="5569342" y="0"/>
                </a:lnTo>
                <a:lnTo>
                  <a:pt x="5569342" y="6861175"/>
                </a:lnTo>
                <a:lnTo>
                  <a:pt x="0" y="6856643"/>
                </a:lnTo>
                <a:lnTo>
                  <a:pt x="2215700" y="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8178437" cy="11926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1527"/>
            <a:ext cx="694944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5D78A99-9A95-D1EA-9F31-A4B7FDAC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838FA9-6ADF-D03A-FC1E-56F297C424EF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58228A-CFC0-D2B3-8B03-A90F1B3EC5B3}"/>
              </a:ext>
            </a:extLst>
          </p:cNvPr>
          <p:cNvCxnSpPr>
            <a:cxnSpLocks/>
          </p:cNvCxnSpPr>
          <p:nvPr userDrawn="1"/>
        </p:nvCxnSpPr>
        <p:spPr>
          <a:xfrm flipH="1">
            <a:off x="6649889" y="-1"/>
            <a:ext cx="2227253" cy="68547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298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05 Basic Content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AB9331B-F4F2-D0C8-365B-6712AE941D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9964747" y="3221"/>
            <a:ext cx="2227253" cy="6858000"/>
          </a:xfrm>
          <a:prstGeom prst="rtTriangle">
            <a:avLst/>
          </a:prstGeo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DD52007-E821-61B7-7724-ACB04B574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3165" y="0"/>
            <a:ext cx="5548835" cy="6858000"/>
          </a:xfrm>
          <a:prstGeom prst="parallelogram">
            <a:avLst>
              <a:gd name="adj" fmla="val 40300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7772400" cy="11926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685800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31D27C-4B7F-5490-F939-D6E4360F8D3F}"/>
              </a:ext>
            </a:extLst>
          </p:cNvPr>
          <p:cNvCxnSpPr>
            <a:cxnSpLocks/>
          </p:cNvCxnSpPr>
          <p:nvPr userDrawn="1"/>
        </p:nvCxnSpPr>
        <p:spPr>
          <a:xfrm flipH="1">
            <a:off x="9964747" y="3222"/>
            <a:ext cx="2227253" cy="685477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5515759-AF01-00BF-47DE-D84DC913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A15537-9891-6960-57C3-F3EDFDA42BDF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08BB65-5555-00F8-E891-4E5B5E942426}"/>
              </a:ext>
            </a:extLst>
          </p:cNvPr>
          <p:cNvCxnSpPr>
            <a:cxnSpLocks/>
          </p:cNvCxnSpPr>
          <p:nvPr userDrawn="1"/>
        </p:nvCxnSpPr>
        <p:spPr>
          <a:xfrm flipH="1">
            <a:off x="6643165" y="-1"/>
            <a:ext cx="2227253" cy="68547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675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06 Basic Content w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43A657-ED4F-25B1-2AC3-4859B26DD44B}"/>
              </a:ext>
            </a:extLst>
          </p:cNvPr>
          <p:cNvSpPr/>
          <p:nvPr userDrawn="1"/>
        </p:nvSpPr>
        <p:spPr>
          <a:xfrm>
            <a:off x="0" y="0"/>
            <a:ext cx="7924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51DC21B-E6B8-3CE0-0C60-E28BAEE3F8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6308" y="0"/>
            <a:ext cx="6845692" cy="6861175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874267"/>
              <a:gd name="connsiteY0" fmla="*/ 0 h 6861175"/>
              <a:gd name="connsiteX1" fmla="*/ 6874267 w 6874267"/>
              <a:gd name="connsiteY1" fmla="*/ 0 h 6861175"/>
              <a:gd name="connsiteX2" fmla="*/ 5569342 w 6874267"/>
              <a:gd name="connsiteY2" fmla="*/ 6861175 h 6861175"/>
              <a:gd name="connsiteX3" fmla="*/ 0 w 6874267"/>
              <a:gd name="connsiteY3" fmla="*/ 6856643 h 6861175"/>
              <a:gd name="connsiteX4" fmla="*/ 2215700 w 6874267"/>
              <a:gd name="connsiteY4" fmla="*/ 0 h 6861175"/>
              <a:gd name="connsiteX0" fmla="*/ 2215700 w 6874267"/>
              <a:gd name="connsiteY0" fmla="*/ 0 h 6861175"/>
              <a:gd name="connsiteX1" fmla="*/ 6874267 w 6874267"/>
              <a:gd name="connsiteY1" fmla="*/ 0 h 6861175"/>
              <a:gd name="connsiteX2" fmla="*/ 6845692 w 6874267"/>
              <a:gd name="connsiteY2" fmla="*/ 6861175 h 6861175"/>
              <a:gd name="connsiteX3" fmla="*/ 0 w 6874267"/>
              <a:gd name="connsiteY3" fmla="*/ 6856643 h 6861175"/>
              <a:gd name="connsiteX4" fmla="*/ 2215700 w 6874267"/>
              <a:gd name="connsiteY4" fmla="*/ 0 h 6861175"/>
              <a:gd name="connsiteX0" fmla="*/ 2215700 w 6845692"/>
              <a:gd name="connsiteY0" fmla="*/ 0 h 6861175"/>
              <a:gd name="connsiteX1" fmla="*/ 5350267 w 6845692"/>
              <a:gd name="connsiteY1" fmla="*/ 1314450 h 6861175"/>
              <a:gd name="connsiteX2" fmla="*/ 6845692 w 6845692"/>
              <a:gd name="connsiteY2" fmla="*/ 6861175 h 6861175"/>
              <a:gd name="connsiteX3" fmla="*/ 0 w 6845692"/>
              <a:gd name="connsiteY3" fmla="*/ 6856643 h 6861175"/>
              <a:gd name="connsiteX4" fmla="*/ 2215700 w 6845692"/>
              <a:gd name="connsiteY4" fmla="*/ 0 h 6861175"/>
              <a:gd name="connsiteX0" fmla="*/ 2215700 w 6845692"/>
              <a:gd name="connsiteY0" fmla="*/ 0 h 6861175"/>
              <a:gd name="connsiteX1" fmla="*/ 6836167 w 6845692"/>
              <a:gd name="connsiteY1" fmla="*/ 9525 h 6861175"/>
              <a:gd name="connsiteX2" fmla="*/ 6845692 w 6845692"/>
              <a:gd name="connsiteY2" fmla="*/ 6861175 h 6861175"/>
              <a:gd name="connsiteX3" fmla="*/ 0 w 6845692"/>
              <a:gd name="connsiteY3" fmla="*/ 6856643 h 6861175"/>
              <a:gd name="connsiteX4" fmla="*/ 2215700 w 6845692"/>
              <a:gd name="connsiteY4" fmla="*/ 0 h 6861175"/>
              <a:gd name="connsiteX0" fmla="*/ 2215700 w 6883792"/>
              <a:gd name="connsiteY0" fmla="*/ 0 h 6861175"/>
              <a:gd name="connsiteX1" fmla="*/ 6883792 w 6883792"/>
              <a:gd name="connsiteY1" fmla="*/ 704850 h 6861175"/>
              <a:gd name="connsiteX2" fmla="*/ 6845692 w 6883792"/>
              <a:gd name="connsiteY2" fmla="*/ 6861175 h 6861175"/>
              <a:gd name="connsiteX3" fmla="*/ 0 w 6883792"/>
              <a:gd name="connsiteY3" fmla="*/ 6856643 h 6861175"/>
              <a:gd name="connsiteX4" fmla="*/ 2215700 w 6883792"/>
              <a:gd name="connsiteY4" fmla="*/ 0 h 6861175"/>
              <a:gd name="connsiteX0" fmla="*/ 2215700 w 6845692"/>
              <a:gd name="connsiteY0" fmla="*/ 0 h 6861175"/>
              <a:gd name="connsiteX1" fmla="*/ 6845692 w 6845692"/>
              <a:gd name="connsiteY1" fmla="*/ 0 h 6861175"/>
              <a:gd name="connsiteX2" fmla="*/ 6845692 w 6845692"/>
              <a:gd name="connsiteY2" fmla="*/ 6861175 h 6861175"/>
              <a:gd name="connsiteX3" fmla="*/ 0 w 6845692"/>
              <a:gd name="connsiteY3" fmla="*/ 6856643 h 6861175"/>
              <a:gd name="connsiteX4" fmla="*/ 2215700 w 6845692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5692" h="6861175">
                <a:moveTo>
                  <a:pt x="2215700" y="0"/>
                </a:moveTo>
                <a:lnTo>
                  <a:pt x="6845692" y="0"/>
                </a:lnTo>
                <a:lnTo>
                  <a:pt x="6845692" y="6861175"/>
                </a:lnTo>
                <a:lnTo>
                  <a:pt x="0" y="6856643"/>
                </a:lnTo>
                <a:lnTo>
                  <a:pt x="2215700" y="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1"/>
            <a:ext cx="6400800" cy="1192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1527"/>
            <a:ext cx="5522324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2E2C47E-EF2F-F1EE-3166-15FF750FA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4365E63-4E12-5C28-321C-67A9DC0C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93537B-725A-F39B-A629-54B03E70D1A8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1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C07 Basic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D530C-D36B-3241-3656-1427FC1A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AB77D-162F-1505-8363-7E5C38790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1359576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61339-1E99-A121-FA50-9CF1F89E8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957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4310C-383C-052B-0041-82AB75A92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5A836-7628-442A-8342-89A33F05407A}" type="datetime1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B26A8-A188-90C1-F38F-BF861880A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158B9-8E63-F864-FE52-DF6D9784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84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08 Basic Content Two Column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3699B-F2C3-339C-E7EB-7C99C3DE9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327202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DIN Next LT Pro Medium" panose="020B060302020305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A86D7-8A14-1AA2-B654-9130F11C3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520" y="2151114"/>
            <a:ext cx="5157787" cy="368458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D9FE5-62B1-C5D3-D691-5C265DA4C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7202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DIN Next LT Pro Medium" panose="020B060302020305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D94B9-D919-2F54-C307-11BF67425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51114"/>
            <a:ext cx="5183188" cy="3684588"/>
          </a:xfr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8" indent="-228600"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287338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1BCF3-6006-79AD-5228-F79A5F36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156DC-9F01-4D83-AEBF-EC1F713210FF}" type="datetime1">
              <a:rPr lang="en-US" smtClean="0"/>
              <a:t>10/11/23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1B1F2-4842-3D82-6159-46009D4B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3C8F7-1760-E34A-74B1-E162168F3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B88840-073D-D266-2696-5F4BEE5E4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3399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09 Basic Content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E808A-19A3-9C56-80A8-236F6E40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6FBB5-26D6-258E-58EA-10DCFC19F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BCA7-9C5C-46FD-983D-57BFB0128F6A}" type="datetime1">
              <a:rPr lang="en-US" smtClean="0"/>
              <a:t>10/11/23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4240D-1BB1-826F-B248-193E3E7C5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F6706-10B9-6CC4-ACB8-341AAEB0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57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C10 Basic 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815B6-9A17-61F0-30BA-6074B59D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1BC-9424-45C7-B312-B311D3735D36}" type="datetime1">
              <a:rPr lang="en-US" smtClean="0"/>
              <a:t>10/11/23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86C165-2ED9-C4F8-F594-9337B34BE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843B9-B3B3-8B7A-0302-8C201CEE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41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EA4AF-0C8E-D947-2FFE-68858E6D8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1746F-8777-5D02-D447-619E0626F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4D058-4BF2-5252-9FAC-9A7FF5C9A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585D-61B8-AF41-8FEC-28B4285998C9}" type="datetimeFigureOut">
              <a:rPr lang="en-RU" smtClean="0"/>
              <a:t>11.10.2023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22E92-5CAE-1E0B-0854-B4B9F166F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47A60-4889-FEB4-E321-690B64B6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545D-0BC7-6D45-A7A9-AAFCC44900F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171820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T01 Solid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325880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6" y="3876358"/>
            <a:ext cx="9144000" cy="1655762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5C8BED-4151-C37B-30BB-74CC8C629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95B1DBE-DB6E-A15F-D39A-AB5DDFB6FA7F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58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T02 Pictur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F5585276-4CFF-738F-7DD5-618BE6736E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25553" y="-3082"/>
            <a:ext cx="4966466" cy="6866168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0 h 6856643"/>
              <a:gd name="connsiteX1" fmla="*/ 5248854 w 7474342"/>
              <a:gd name="connsiteY1" fmla="*/ 1348628 h 6856643"/>
              <a:gd name="connsiteX2" fmla="*/ 7474342 w 7474342"/>
              <a:gd name="connsiteY2" fmla="*/ 6851650 h 6856643"/>
              <a:gd name="connsiteX3" fmla="*/ 0 w 7474342"/>
              <a:gd name="connsiteY3" fmla="*/ 6856643 h 6856643"/>
              <a:gd name="connsiteX4" fmla="*/ 2215700 w 7474342"/>
              <a:gd name="connsiteY4" fmla="*/ 0 h 6856643"/>
              <a:gd name="connsiteX0" fmla="*/ 2215700 w 7474342"/>
              <a:gd name="connsiteY0" fmla="*/ 9525 h 6866168"/>
              <a:gd name="connsiteX1" fmla="*/ 4966465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4966465"/>
              <a:gd name="connsiteY0" fmla="*/ 9525 h 6866168"/>
              <a:gd name="connsiteX1" fmla="*/ 4966465 w 4966465"/>
              <a:gd name="connsiteY1" fmla="*/ 0 h 6866168"/>
              <a:gd name="connsiteX2" fmla="*/ 3050260 w 4966465"/>
              <a:gd name="connsiteY2" fmla="*/ 5785410 h 6866168"/>
              <a:gd name="connsiteX3" fmla="*/ 0 w 4966465"/>
              <a:gd name="connsiteY3" fmla="*/ 6866168 h 6866168"/>
              <a:gd name="connsiteX4" fmla="*/ 2215700 w 4966465"/>
              <a:gd name="connsiteY4" fmla="*/ 9525 h 6866168"/>
              <a:gd name="connsiteX0" fmla="*/ 2215700 w 4966466"/>
              <a:gd name="connsiteY0" fmla="*/ 9525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5700 w 4966466"/>
              <a:gd name="connsiteY4" fmla="*/ 9525 h 6866168"/>
              <a:gd name="connsiteX0" fmla="*/ 2219258 w 4966466"/>
              <a:gd name="connsiteY0" fmla="*/ 2409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9258 w 4966466"/>
              <a:gd name="connsiteY4" fmla="*/ 2409 h 686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66" h="6866168">
                <a:moveTo>
                  <a:pt x="2219258" y="2409"/>
                </a:moveTo>
                <a:lnTo>
                  <a:pt x="4966465" y="0"/>
                </a:lnTo>
                <a:cubicBezTo>
                  <a:pt x="4966465" y="2287058"/>
                  <a:pt x="4966466" y="4574116"/>
                  <a:pt x="4966466" y="6861174"/>
                </a:cubicBezTo>
                <a:lnTo>
                  <a:pt x="0" y="6866168"/>
                </a:lnTo>
                <a:lnTo>
                  <a:pt x="2219258" y="2409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325880"/>
            <a:ext cx="8029194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6" y="3876358"/>
            <a:ext cx="8029194" cy="1655762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5C8BED-4151-C37B-30BB-74CC8C629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1C7B71C-7DBD-FDF0-50AD-6350CFB1D918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8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02 Pictur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F5585276-4CFF-738F-7DD5-618BE6736E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25553" y="-3082"/>
            <a:ext cx="4966466" cy="6866168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0 h 6856643"/>
              <a:gd name="connsiteX1" fmla="*/ 5248854 w 7474342"/>
              <a:gd name="connsiteY1" fmla="*/ 1348628 h 6856643"/>
              <a:gd name="connsiteX2" fmla="*/ 7474342 w 7474342"/>
              <a:gd name="connsiteY2" fmla="*/ 6851650 h 6856643"/>
              <a:gd name="connsiteX3" fmla="*/ 0 w 7474342"/>
              <a:gd name="connsiteY3" fmla="*/ 6856643 h 6856643"/>
              <a:gd name="connsiteX4" fmla="*/ 2215700 w 7474342"/>
              <a:gd name="connsiteY4" fmla="*/ 0 h 6856643"/>
              <a:gd name="connsiteX0" fmla="*/ 2215700 w 7474342"/>
              <a:gd name="connsiteY0" fmla="*/ 9525 h 6866168"/>
              <a:gd name="connsiteX1" fmla="*/ 4966465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4966465"/>
              <a:gd name="connsiteY0" fmla="*/ 9525 h 6866168"/>
              <a:gd name="connsiteX1" fmla="*/ 4966465 w 4966465"/>
              <a:gd name="connsiteY1" fmla="*/ 0 h 6866168"/>
              <a:gd name="connsiteX2" fmla="*/ 3050260 w 4966465"/>
              <a:gd name="connsiteY2" fmla="*/ 5785410 h 6866168"/>
              <a:gd name="connsiteX3" fmla="*/ 0 w 4966465"/>
              <a:gd name="connsiteY3" fmla="*/ 6866168 h 6866168"/>
              <a:gd name="connsiteX4" fmla="*/ 2215700 w 4966465"/>
              <a:gd name="connsiteY4" fmla="*/ 9525 h 6866168"/>
              <a:gd name="connsiteX0" fmla="*/ 2215700 w 4966466"/>
              <a:gd name="connsiteY0" fmla="*/ 9525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5700 w 4966466"/>
              <a:gd name="connsiteY4" fmla="*/ 9525 h 6866168"/>
              <a:gd name="connsiteX0" fmla="*/ 2219258 w 4966466"/>
              <a:gd name="connsiteY0" fmla="*/ 2409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9258 w 4966466"/>
              <a:gd name="connsiteY4" fmla="*/ 2409 h 686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66" h="6866168">
                <a:moveTo>
                  <a:pt x="2219258" y="2409"/>
                </a:moveTo>
                <a:lnTo>
                  <a:pt x="4966465" y="0"/>
                </a:lnTo>
                <a:cubicBezTo>
                  <a:pt x="4966465" y="2287058"/>
                  <a:pt x="4966466" y="4574116"/>
                  <a:pt x="4966466" y="6861174"/>
                </a:cubicBezTo>
                <a:lnTo>
                  <a:pt x="0" y="6866168"/>
                </a:lnTo>
                <a:lnTo>
                  <a:pt x="2219258" y="2409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325880"/>
            <a:ext cx="8029194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6" y="3876358"/>
            <a:ext cx="8029194" cy="1655762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5C8BED-4151-C37B-30BB-74CC8C629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3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T03 Solid Blue Section Intr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D0D0B5-E29E-EB98-6FBC-2795014D3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255C24-DACA-4E1A-B78B-76E862D878FF}" type="datetime1">
              <a:rPr lang="en-US" smtClean="0"/>
              <a:pPr/>
              <a:t>10/11/23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E1207-0493-19FD-31B3-BD789BB1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4076D-7476-F0DE-0F3F-1881994C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04670F-D560-F248-FB8B-9CF1AF4C42AA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A233E6-D6D3-F6A0-761A-AEE6AC131B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663" y="1633538"/>
            <a:ext cx="8114470" cy="3363912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B9203FA-9B16-118F-3DA5-2B84072FC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8E55F7A2-1E42-8DAC-BA8C-C020F6140CF6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40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T04 Orange Image Title or Section Intr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C42FF02D-7C6B-936F-5609-21F0FB92A8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25553" y="-3082"/>
            <a:ext cx="4966466" cy="6866168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0 h 6856643"/>
              <a:gd name="connsiteX1" fmla="*/ 5248854 w 7474342"/>
              <a:gd name="connsiteY1" fmla="*/ 1348628 h 6856643"/>
              <a:gd name="connsiteX2" fmla="*/ 7474342 w 7474342"/>
              <a:gd name="connsiteY2" fmla="*/ 6851650 h 6856643"/>
              <a:gd name="connsiteX3" fmla="*/ 0 w 7474342"/>
              <a:gd name="connsiteY3" fmla="*/ 6856643 h 6856643"/>
              <a:gd name="connsiteX4" fmla="*/ 2215700 w 7474342"/>
              <a:gd name="connsiteY4" fmla="*/ 0 h 6856643"/>
              <a:gd name="connsiteX0" fmla="*/ 2215700 w 7474342"/>
              <a:gd name="connsiteY0" fmla="*/ 9525 h 6866168"/>
              <a:gd name="connsiteX1" fmla="*/ 4966465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4966465"/>
              <a:gd name="connsiteY0" fmla="*/ 9525 h 6866168"/>
              <a:gd name="connsiteX1" fmla="*/ 4966465 w 4966465"/>
              <a:gd name="connsiteY1" fmla="*/ 0 h 6866168"/>
              <a:gd name="connsiteX2" fmla="*/ 3050260 w 4966465"/>
              <a:gd name="connsiteY2" fmla="*/ 5785410 h 6866168"/>
              <a:gd name="connsiteX3" fmla="*/ 0 w 4966465"/>
              <a:gd name="connsiteY3" fmla="*/ 6866168 h 6866168"/>
              <a:gd name="connsiteX4" fmla="*/ 2215700 w 4966465"/>
              <a:gd name="connsiteY4" fmla="*/ 9525 h 6866168"/>
              <a:gd name="connsiteX0" fmla="*/ 2215700 w 4966466"/>
              <a:gd name="connsiteY0" fmla="*/ 9525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5700 w 4966466"/>
              <a:gd name="connsiteY4" fmla="*/ 9525 h 6866168"/>
              <a:gd name="connsiteX0" fmla="*/ 2219258 w 4966466"/>
              <a:gd name="connsiteY0" fmla="*/ 2409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9258 w 4966466"/>
              <a:gd name="connsiteY4" fmla="*/ 2409 h 686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66" h="6866168">
                <a:moveTo>
                  <a:pt x="2219258" y="2409"/>
                </a:moveTo>
                <a:lnTo>
                  <a:pt x="4966465" y="0"/>
                </a:lnTo>
                <a:cubicBezTo>
                  <a:pt x="4966465" y="2287058"/>
                  <a:pt x="4966466" y="4574116"/>
                  <a:pt x="4966466" y="6861174"/>
                </a:cubicBezTo>
                <a:lnTo>
                  <a:pt x="0" y="6866168"/>
                </a:lnTo>
                <a:lnTo>
                  <a:pt x="2219258" y="2409"/>
                </a:lnTo>
                <a:close/>
              </a:path>
            </a:pathLst>
          </a:custGeom>
          <a:pattFill prst="pct25">
            <a:fgClr>
              <a:schemeClr val="accent4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27" y="1806941"/>
            <a:ext cx="6941440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27" y="4286616"/>
            <a:ext cx="694144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4CA3-120E-36CB-77CE-F7E851C5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70418A-A107-3A1C-FDEE-58FE9B8FA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AB99899-099E-A037-4353-8B37D802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81F02B-D621-BA86-F934-87EEF0D27F52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CF27D6E-B802-EFFF-BEB6-31183830BA03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72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T04 Dark Blue with Image Title or Section In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4D97C839-09D1-BDA8-95A9-38218665B3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4400" y="-8798"/>
            <a:ext cx="7474342" cy="6871883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9510 w 7474342"/>
              <a:gd name="connsiteY0" fmla="*/ 0 h 6871883"/>
              <a:gd name="connsiteX1" fmla="*/ 7474342 w 7474342"/>
              <a:gd name="connsiteY1" fmla="*/ 5715 h 6871883"/>
              <a:gd name="connsiteX2" fmla="*/ 7474342 w 7474342"/>
              <a:gd name="connsiteY2" fmla="*/ 6866890 h 6871883"/>
              <a:gd name="connsiteX3" fmla="*/ 0 w 7474342"/>
              <a:gd name="connsiteY3" fmla="*/ 6871883 h 6871883"/>
              <a:gd name="connsiteX4" fmla="*/ 2219510 w 7474342"/>
              <a:gd name="connsiteY4" fmla="*/ 0 h 6871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342" h="6871883">
                <a:moveTo>
                  <a:pt x="2219510" y="0"/>
                </a:moveTo>
                <a:lnTo>
                  <a:pt x="7474342" y="5715"/>
                </a:lnTo>
                <a:lnTo>
                  <a:pt x="7474342" y="6866890"/>
                </a:lnTo>
                <a:lnTo>
                  <a:pt x="0" y="6871883"/>
                </a:lnTo>
                <a:lnTo>
                  <a:pt x="2219510" y="0"/>
                </a:lnTo>
                <a:close/>
              </a:path>
            </a:pathLst>
          </a:cu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27" y="1349741"/>
            <a:ext cx="5276548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27" y="3829416"/>
            <a:ext cx="452407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4CA3-120E-36CB-77CE-F7E851C5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70418A-A107-3A1C-FDEE-58FE9B8FA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545373A-52F3-7D0D-D250-674851C80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6E9428-85C6-2704-8773-B798B44735BE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A452362D-BFC3-54B9-0331-C3796A8F3A4B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6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T06 Basic White Title or 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6E60-FDE4-A8A3-1B5F-763FF9DF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72DDF-3DD5-D5AB-BC43-EDCE70A76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2BFF8-2989-E205-FA01-03365177E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B81B-7978-4E42-84A4-68761DF410EF}" type="datetime1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9445F-76F1-E3D8-578C-E2865FDAC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E69DC-06D4-F7D0-1589-DF96CE0B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57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01 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1263-1F20-4ED5-BB05-73FF33467F0D}" type="datetime1">
              <a:rPr lang="en-US" smtClean="0"/>
              <a:t>10/11/23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25729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02 Basic Content with Super H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3044"/>
            <a:ext cx="10622280" cy="64965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1263-1F20-4ED5-BB05-73FF33467F0D}" type="datetime1">
              <a:rPr lang="en-US" smtClean="0"/>
              <a:t>10/11/23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D660EA-3B4E-A97F-073D-30C02D436C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520" y="206963"/>
            <a:ext cx="10580687" cy="371475"/>
          </a:xfrm>
        </p:spPr>
        <p:txBody>
          <a:bodyPr lIns="18288" bIns="0" anchor="b"/>
          <a:lstStyle>
            <a:lvl1pPr>
              <a:defRPr sz="1800" b="1" spc="2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8601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C03 Blue w Reverse Out White Title +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00485-86D6-F884-F856-58C30340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74130" y="6200094"/>
            <a:ext cx="2743200" cy="365125"/>
          </a:xfrm>
        </p:spPr>
        <p:txBody>
          <a:bodyPr rIns="0"/>
          <a:lstStyle>
            <a:lvl1pPr algn="r">
              <a:defRPr/>
            </a:lvl1pPr>
          </a:lstStyle>
          <a:p>
            <a:fld id="{7CD81084-53D9-472F-BE98-434D195BD7E3}" type="datetime1">
              <a:rPr lang="en-US" smtClean="0"/>
              <a:t>10/11/23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3600" y="6200094"/>
            <a:ext cx="4114800" cy="365125"/>
          </a:xfrm>
        </p:spPr>
        <p:txBody>
          <a:bodyPr lIns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04FE4E-41F2-788E-34F7-CA347C3ACEBB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B3DCDB-F007-62CA-CD9B-8AEA32F2E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8652" y="6048249"/>
            <a:ext cx="1254649" cy="466329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0640BD24-4112-4E99-22DB-7DD12045A633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91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04 Basic Content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51DC21B-E6B8-3CE0-0C60-E28BAEE3F8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54718" y="0"/>
            <a:ext cx="5569342" cy="6861175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9342" h="6861175">
                <a:moveTo>
                  <a:pt x="2215700" y="0"/>
                </a:moveTo>
                <a:lnTo>
                  <a:pt x="5569342" y="0"/>
                </a:lnTo>
                <a:lnTo>
                  <a:pt x="5569342" y="6861175"/>
                </a:lnTo>
                <a:lnTo>
                  <a:pt x="0" y="6856643"/>
                </a:lnTo>
                <a:lnTo>
                  <a:pt x="2215700" y="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8178437" cy="11926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1291527"/>
            <a:ext cx="685800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5D78A99-9A95-D1EA-9F31-A4B7FDAC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838FA9-6ADF-D03A-FC1E-56F297C424EF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58228A-CFC0-D2B3-8B03-A90F1B3EC5B3}"/>
              </a:ext>
            </a:extLst>
          </p:cNvPr>
          <p:cNvCxnSpPr>
            <a:cxnSpLocks/>
          </p:cNvCxnSpPr>
          <p:nvPr userDrawn="1"/>
        </p:nvCxnSpPr>
        <p:spPr>
          <a:xfrm flipH="1">
            <a:off x="6643165" y="-1"/>
            <a:ext cx="2227253" cy="68547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43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05 Basic Content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AB9331B-F4F2-D0C8-365B-6712AE941D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9964747" y="3221"/>
            <a:ext cx="2227253" cy="6858000"/>
          </a:xfrm>
          <a:prstGeom prst="rtTriangle">
            <a:avLst/>
          </a:prstGeo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DD52007-E821-61B7-7724-ACB04B574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3165" y="0"/>
            <a:ext cx="5548835" cy="6858000"/>
          </a:xfrm>
          <a:prstGeom prst="parallelogram">
            <a:avLst>
              <a:gd name="adj" fmla="val 40300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7772400" cy="11926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685800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31D27C-4B7F-5490-F939-D6E4360F8D3F}"/>
              </a:ext>
            </a:extLst>
          </p:cNvPr>
          <p:cNvCxnSpPr>
            <a:cxnSpLocks/>
          </p:cNvCxnSpPr>
          <p:nvPr userDrawn="1"/>
        </p:nvCxnSpPr>
        <p:spPr>
          <a:xfrm flipH="1">
            <a:off x="9964747" y="3222"/>
            <a:ext cx="2227253" cy="685477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5515759-AF01-00BF-47DE-D84DC913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A15537-9891-6960-57C3-F3EDFDA42BDF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CBB237-07CE-C976-AD39-9FC0D1D399B8}"/>
              </a:ext>
            </a:extLst>
          </p:cNvPr>
          <p:cNvCxnSpPr>
            <a:cxnSpLocks/>
          </p:cNvCxnSpPr>
          <p:nvPr userDrawn="1"/>
        </p:nvCxnSpPr>
        <p:spPr>
          <a:xfrm flipH="1">
            <a:off x="6643165" y="-1"/>
            <a:ext cx="2227253" cy="68547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592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06 Basic Content w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43A657-ED4F-25B1-2AC3-4859B26DD44B}"/>
              </a:ext>
            </a:extLst>
          </p:cNvPr>
          <p:cNvSpPr/>
          <p:nvPr userDrawn="1"/>
        </p:nvSpPr>
        <p:spPr>
          <a:xfrm>
            <a:off x="0" y="0"/>
            <a:ext cx="7924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51DC21B-E6B8-3CE0-0C60-E28BAEE3F8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6308" y="0"/>
            <a:ext cx="6845692" cy="6861175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874267"/>
              <a:gd name="connsiteY0" fmla="*/ 0 h 6861175"/>
              <a:gd name="connsiteX1" fmla="*/ 6874267 w 6874267"/>
              <a:gd name="connsiteY1" fmla="*/ 0 h 6861175"/>
              <a:gd name="connsiteX2" fmla="*/ 5569342 w 6874267"/>
              <a:gd name="connsiteY2" fmla="*/ 6861175 h 6861175"/>
              <a:gd name="connsiteX3" fmla="*/ 0 w 6874267"/>
              <a:gd name="connsiteY3" fmla="*/ 6856643 h 6861175"/>
              <a:gd name="connsiteX4" fmla="*/ 2215700 w 6874267"/>
              <a:gd name="connsiteY4" fmla="*/ 0 h 6861175"/>
              <a:gd name="connsiteX0" fmla="*/ 2215700 w 6874267"/>
              <a:gd name="connsiteY0" fmla="*/ 0 h 6861175"/>
              <a:gd name="connsiteX1" fmla="*/ 6874267 w 6874267"/>
              <a:gd name="connsiteY1" fmla="*/ 0 h 6861175"/>
              <a:gd name="connsiteX2" fmla="*/ 6845692 w 6874267"/>
              <a:gd name="connsiteY2" fmla="*/ 6861175 h 6861175"/>
              <a:gd name="connsiteX3" fmla="*/ 0 w 6874267"/>
              <a:gd name="connsiteY3" fmla="*/ 6856643 h 6861175"/>
              <a:gd name="connsiteX4" fmla="*/ 2215700 w 6874267"/>
              <a:gd name="connsiteY4" fmla="*/ 0 h 6861175"/>
              <a:gd name="connsiteX0" fmla="*/ 2215700 w 6845692"/>
              <a:gd name="connsiteY0" fmla="*/ 0 h 6861175"/>
              <a:gd name="connsiteX1" fmla="*/ 5350267 w 6845692"/>
              <a:gd name="connsiteY1" fmla="*/ 1314450 h 6861175"/>
              <a:gd name="connsiteX2" fmla="*/ 6845692 w 6845692"/>
              <a:gd name="connsiteY2" fmla="*/ 6861175 h 6861175"/>
              <a:gd name="connsiteX3" fmla="*/ 0 w 6845692"/>
              <a:gd name="connsiteY3" fmla="*/ 6856643 h 6861175"/>
              <a:gd name="connsiteX4" fmla="*/ 2215700 w 6845692"/>
              <a:gd name="connsiteY4" fmla="*/ 0 h 6861175"/>
              <a:gd name="connsiteX0" fmla="*/ 2215700 w 6845692"/>
              <a:gd name="connsiteY0" fmla="*/ 0 h 6861175"/>
              <a:gd name="connsiteX1" fmla="*/ 6836167 w 6845692"/>
              <a:gd name="connsiteY1" fmla="*/ 9525 h 6861175"/>
              <a:gd name="connsiteX2" fmla="*/ 6845692 w 6845692"/>
              <a:gd name="connsiteY2" fmla="*/ 6861175 h 6861175"/>
              <a:gd name="connsiteX3" fmla="*/ 0 w 6845692"/>
              <a:gd name="connsiteY3" fmla="*/ 6856643 h 6861175"/>
              <a:gd name="connsiteX4" fmla="*/ 2215700 w 6845692"/>
              <a:gd name="connsiteY4" fmla="*/ 0 h 6861175"/>
              <a:gd name="connsiteX0" fmla="*/ 2215700 w 6883792"/>
              <a:gd name="connsiteY0" fmla="*/ 0 h 6861175"/>
              <a:gd name="connsiteX1" fmla="*/ 6883792 w 6883792"/>
              <a:gd name="connsiteY1" fmla="*/ 704850 h 6861175"/>
              <a:gd name="connsiteX2" fmla="*/ 6845692 w 6883792"/>
              <a:gd name="connsiteY2" fmla="*/ 6861175 h 6861175"/>
              <a:gd name="connsiteX3" fmla="*/ 0 w 6883792"/>
              <a:gd name="connsiteY3" fmla="*/ 6856643 h 6861175"/>
              <a:gd name="connsiteX4" fmla="*/ 2215700 w 6883792"/>
              <a:gd name="connsiteY4" fmla="*/ 0 h 6861175"/>
              <a:gd name="connsiteX0" fmla="*/ 2215700 w 6845692"/>
              <a:gd name="connsiteY0" fmla="*/ 0 h 6861175"/>
              <a:gd name="connsiteX1" fmla="*/ 6845692 w 6845692"/>
              <a:gd name="connsiteY1" fmla="*/ 0 h 6861175"/>
              <a:gd name="connsiteX2" fmla="*/ 6845692 w 6845692"/>
              <a:gd name="connsiteY2" fmla="*/ 6861175 h 6861175"/>
              <a:gd name="connsiteX3" fmla="*/ 0 w 6845692"/>
              <a:gd name="connsiteY3" fmla="*/ 6856643 h 6861175"/>
              <a:gd name="connsiteX4" fmla="*/ 2215700 w 6845692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5692" h="6861175">
                <a:moveTo>
                  <a:pt x="2215700" y="0"/>
                </a:moveTo>
                <a:lnTo>
                  <a:pt x="6845692" y="0"/>
                </a:lnTo>
                <a:lnTo>
                  <a:pt x="6845692" y="6861175"/>
                </a:lnTo>
                <a:lnTo>
                  <a:pt x="0" y="6856643"/>
                </a:lnTo>
                <a:lnTo>
                  <a:pt x="2215700" y="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1"/>
            <a:ext cx="6449208" cy="1192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1527"/>
            <a:ext cx="552232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2E2C47E-EF2F-F1EE-3166-15FF750FA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4365E63-4E12-5C28-321C-67A9DC0C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93537B-725A-F39B-A629-54B03E70D1A8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51EBB31-9E9A-E09E-A8FE-C6C8AF953844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6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03 Solid Blue Section Intr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D0D0B5-E29E-EB98-6FBC-2795014D3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255C24-DACA-4E1A-B78B-76E862D878FF}" type="datetime1">
              <a:rPr lang="en-US" smtClean="0"/>
              <a:pPr/>
              <a:t>10/11/23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E1207-0493-19FD-31B3-BD789BB1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4076D-7476-F0DE-0F3F-1881994C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04670F-D560-F248-FB8B-9CF1AF4C42AA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A233E6-D6D3-F6A0-761A-AEE6AC131B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663" y="1633538"/>
            <a:ext cx="8114470" cy="3363912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B9203FA-9B16-118F-3DA5-2B84072FC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23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C07 Basic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D530C-D36B-3241-3656-1427FC1A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AB77D-162F-1505-8363-7E5C38790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1359576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61339-1E99-A121-FA50-9CF1F89E8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957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4310C-383C-052B-0041-82AB75A92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5A836-7628-442A-8342-89A33F05407A}" type="datetime1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B26A8-A188-90C1-F38F-BF861880A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158B9-8E63-F864-FE52-DF6D9784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65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08 Basic Content Two Column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3699B-F2C3-339C-E7EB-7C99C3DE9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327202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DIN Next LT Pro Medium" panose="020B060302020305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A86D7-8A14-1AA2-B654-9130F11C3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520" y="2151114"/>
            <a:ext cx="5157787" cy="368458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D9FE5-62B1-C5D3-D691-5C265DA4C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7202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DIN Next LT Pro Medium" panose="020B060302020305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D94B9-D919-2F54-C307-11BF67425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51114"/>
            <a:ext cx="5183188" cy="3684588"/>
          </a:xfr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8" indent="-228600"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287338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1BCF3-6006-79AD-5228-F79A5F36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156DC-9F01-4D83-AEBF-EC1F713210FF}" type="datetime1">
              <a:rPr lang="en-US" smtClean="0"/>
              <a:t>10/11/23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1B1F2-4842-3D82-6159-46009D4B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3C8F7-1760-E34A-74B1-E162168F3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B88840-073D-D266-2696-5F4BEE5E4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6233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C09 Basic Content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E808A-19A3-9C56-80A8-236F6E40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6FBB5-26D6-258E-58EA-10DCFC19F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BCA7-9C5C-46FD-983D-57BFB0128F6A}" type="datetime1">
              <a:rPr lang="en-US" smtClean="0"/>
              <a:t>10/11/23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4240D-1BB1-826F-B248-193E3E7C5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F6706-10B9-6CC4-ACB8-341AAEB0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24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C10 Basic 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815B6-9A17-61F0-30BA-6074B59D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1BC-9424-45C7-B312-B311D3735D36}" type="datetime1">
              <a:rPr lang="en-US" smtClean="0"/>
              <a:t>10/11/23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86C165-2ED9-C4F8-F594-9337B34BE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843B9-B3B3-8B7A-0302-8C201CEE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99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T01 Solid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325880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6" y="3876358"/>
            <a:ext cx="9144000" cy="1655762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5C8BED-4151-C37B-30BB-74CC8C629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6435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02 Pictur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F5585276-4CFF-738F-7DD5-618BE6736E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25553" y="-3082"/>
            <a:ext cx="4966466" cy="6866168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0 h 6856643"/>
              <a:gd name="connsiteX1" fmla="*/ 5248854 w 7474342"/>
              <a:gd name="connsiteY1" fmla="*/ 1348628 h 6856643"/>
              <a:gd name="connsiteX2" fmla="*/ 7474342 w 7474342"/>
              <a:gd name="connsiteY2" fmla="*/ 6851650 h 6856643"/>
              <a:gd name="connsiteX3" fmla="*/ 0 w 7474342"/>
              <a:gd name="connsiteY3" fmla="*/ 6856643 h 6856643"/>
              <a:gd name="connsiteX4" fmla="*/ 2215700 w 7474342"/>
              <a:gd name="connsiteY4" fmla="*/ 0 h 6856643"/>
              <a:gd name="connsiteX0" fmla="*/ 2215700 w 7474342"/>
              <a:gd name="connsiteY0" fmla="*/ 9525 h 6866168"/>
              <a:gd name="connsiteX1" fmla="*/ 4966465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4966465"/>
              <a:gd name="connsiteY0" fmla="*/ 9525 h 6866168"/>
              <a:gd name="connsiteX1" fmla="*/ 4966465 w 4966465"/>
              <a:gd name="connsiteY1" fmla="*/ 0 h 6866168"/>
              <a:gd name="connsiteX2" fmla="*/ 3050260 w 4966465"/>
              <a:gd name="connsiteY2" fmla="*/ 5785410 h 6866168"/>
              <a:gd name="connsiteX3" fmla="*/ 0 w 4966465"/>
              <a:gd name="connsiteY3" fmla="*/ 6866168 h 6866168"/>
              <a:gd name="connsiteX4" fmla="*/ 2215700 w 4966465"/>
              <a:gd name="connsiteY4" fmla="*/ 9525 h 6866168"/>
              <a:gd name="connsiteX0" fmla="*/ 2215700 w 4966466"/>
              <a:gd name="connsiteY0" fmla="*/ 9525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5700 w 4966466"/>
              <a:gd name="connsiteY4" fmla="*/ 9525 h 6866168"/>
              <a:gd name="connsiteX0" fmla="*/ 2219258 w 4966466"/>
              <a:gd name="connsiteY0" fmla="*/ 2409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9258 w 4966466"/>
              <a:gd name="connsiteY4" fmla="*/ 2409 h 686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66" h="6866168">
                <a:moveTo>
                  <a:pt x="2219258" y="2409"/>
                </a:moveTo>
                <a:lnTo>
                  <a:pt x="4966465" y="0"/>
                </a:lnTo>
                <a:cubicBezTo>
                  <a:pt x="4966465" y="2287058"/>
                  <a:pt x="4966466" y="4574116"/>
                  <a:pt x="4966466" y="6861174"/>
                </a:cubicBezTo>
                <a:lnTo>
                  <a:pt x="0" y="6866168"/>
                </a:lnTo>
                <a:lnTo>
                  <a:pt x="2219258" y="2409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325880"/>
            <a:ext cx="8029194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6" y="3876358"/>
            <a:ext cx="8029194" cy="1655762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5C8BED-4151-C37B-30BB-74CC8C629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74543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03 Solid Blue Section Intr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D0D0B5-E29E-EB98-6FBC-2795014D3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255C24-DACA-4E1A-B78B-76E862D878FF}" type="datetime1">
              <a:rPr lang="en-US" smtClean="0"/>
              <a:t>10/11/23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E1207-0493-19FD-31B3-BD789BB1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4076D-7476-F0DE-0F3F-1881994C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04670F-D560-F248-FB8B-9CF1AF4C42AA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A233E6-D6D3-F6A0-761A-AEE6AC131B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663" y="1633538"/>
            <a:ext cx="8114470" cy="3363912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B9203FA-9B16-118F-3DA5-2B84072FC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11811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04 Orange Image Title or Section Intr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C42FF02D-7C6B-936F-5609-21F0FB92A8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25553" y="-3082"/>
            <a:ext cx="4966466" cy="6866168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0 h 6856643"/>
              <a:gd name="connsiteX1" fmla="*/ 5248854 w 7474342"/>
              <a:gd name="connsiteY1" fmla="*/ 1348628 h 6856643"/>
              <a:gd name="connsiteX2" fmla="*/ 7474342 w 7474342"/>
              <a:gd name="connsiteY2" fmla="*/ 6851650 h 6856643"/>
              <a:gd name="connsiteX3" fmla="*/ 0 w 7474342"/>
              <a:gd name="connsiteY3" fmla="*/ 6856643 h 6856643"/>
              <a:gd name="connsiteX4" fmla="*/ 2215700 w 7474342"/>
              <a:gd name="connsiteY4" fmla="*/ 0 h 6856643"/>
              <a:gd name="connsiteX0" fmla="*/ 2215700 w 7474342"/>
              <a:gd name="connsiteY0" fmla="*/ 9525 h 6866168"/>
              <a:gd name="connsiteX1" fmla="*/ 4966465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4966465"/>
              <a:gd name="connsiteY0" fmla="*/ 9525 h 6866168"/>
              <a:gd name="connsiteX1" fmla="*/ 4966465 w 4966465"/>
              <a:gd name="connsiteY1" fmla="*/ 0 h 6866168"/>
              <a:gd name="connsiteX2" fmla="*/ 3050260 w 4966465"/>
              <a:gd name="connsiteY2" fmla="*/ 5785410 h 6866168"/>
              <a:gd name="connsiteX3" fmla="*/ 0 w 4966465"/>
              <a:gd name="connsiteY3" fmla="*/ 6866168 h 6866168"/>
              <a:gd name="connsiteX4" fmla="*/ 2215700 w 4966465"/>
              <a:gd name="connsiteY4" fmla="*/ 9525 h 6866168"/>
              <a:gd name="connsiteX0" fmla="*/ 2215700 w 4966466"/>
              <a:gd name="connsiteY0" fmla="*/ 9525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5700 w 4966466"/>
              <a:gd name="connsiteY4" fmla="*/ 9525 h 6866168"/>
              <a:gd name="connsiteX0" fmla="*/ 2219258 w 4966466"/>
              <a:gd name="connsiteY0" fmla="*/ 2409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9258 w 4966466"/>
              <a:gd name="connsiteY4" fmla="*/ 2409 h 686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66" h="6866168">
                <a:moveTo>
                  <a:pt x="2219258" y="2409"/>
                </a:moveTo>
                <a:lnTo>
                  <a:pt x="4966465" y="0"/>
                </a:lnTo>
                <a:cubicBezTo>
                  <a:pt x="4966465" y="2287058"/>
                  <a:pt x="4966466" y="4574116"/>
                  <a:pt x="4966466" y="6861174"/>
                </a:cubicBezTo>
                <a:lnTo>
                  <a:pt x="0" y="6866168"/>
                </a:lnTo>
                <a:lnTo>
                  <a:pt x="2219258" y="2409"/>
                </a:lnTo>
                <a:close/>
              </a:path>
            </a:pathLst>
          </a:custGeom>
          <a:pattFill prst="pct25">
            <a:fgClr>
              <a:schemeClr val="accent4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27" y="1806941"/>
            <a:ext cx="6941440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27" y="4286616"/>
            <a:ext cx="694144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4CA3-120E-36CB-77CE-F7E851C5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70418A-A107-3A1C-FDEE-58FE9B8FA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AB99899-099E-A037-4353-8B37D802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81F02B-D621-BA86-F934-87EEF0D27F52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36814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04 Dark Blue with Image Title or Section In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C42FF02D-7C6B-936F-5609-21F0FB92A8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4400" y="-8798"/>
            <a:ext cx="7474342" cy="6871883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9510 w 7474342"/>
              <a:gd name="connsiteY0" fmla="*/ 0 h 6871883"/>
              <a:gd name="connsiteX1" fmla="*/ 7474342 w 7474342"/>
              <a:gd name="connsiteY1" fmla="*/ 5715 h 6871883"/>
              <a:gd name="connsiteX2" fmla="*/ 7474342 w 7474342"/>
              <a:gd name="connsiteY2" fmla="*/ 6866890 h 6871883"/>
              <a:gd name="connsiteX3" fmla="*/ 0 w 7474342"/>
              <a:gd name="connsiteY3" fmla="*/ 6871883 h 6871883"/>
              <a:gd name="connsiteX4" fmla="*/ 2219510 w 7474342"/>
              <a:gd name="connsiteY4" fmla="*/ 0 h 6871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342" h="6871883">
                <a:moveTo>
                  <a:pt x="2219510" y="0"/>
                </a:moveTo>
                <a:lnTo>
                  <a:pt x="7474342" y="5715"/>
                </a:lnTo>
                <a:lnTo>
                  <a:pt x="7474342" y="6866890"/>
                </a:lnTo>
                <a:lnTo>
                  <a:pt x="0" y="6871883"/>
                </a:lnTo>
                <a:lnTo>
                  <a:pt x="2219510" y="0"/>
                </a:lnTo>
                <a:close/>
              </a:path>
            </a:pathLst>
          </a:cu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27" y="1349741"/>
            <a:ext cx="5276548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27" y="3829416"/>
            <a:ext cx="452407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4CA3-120E-36CB-77CE-F7E851C5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70418A-A107-3A1C-FDEE-58FE9B8FA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545373A-52F3-7D0D-D250-674851C80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6E9428-85C6-2704-8773-B798B44735BE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15866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T06 Basic White Title or 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6E60-FDE4-A8A3-1B5F-763FF9DF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72DDF-3DD5-D5AB-BC43-EDCE70A76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2BFF8-2989-E205-FA01-03365177E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9445F-76F1-E3D8-578C-E2865FDAC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E69DC-06D4-F7D0-1589-DF96CE0B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19732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04 Orange Image Title or Section Intr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C42FF02D-7C6B-936F-5609-21F0FB92A8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25553" y="-3082"/>
            <a:ext cx="4966466" cy="6866168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0 h 6856643"/>
              <a:gd name="connsiteX1" fmla="*/ 5248854 w 7474342"/>
              <a:gd name="connsiteY1" fmla="*/ 1348628 h 6856643"/>
              <a:gd name="connsiteX2" fmla="*/ 7474342 w 7474342"/>
              <a:gd name="connsiteY2" fmla="*/ 6851650 h 6856643"/>
              <a:gd name="connsiteX3" fmla="*/ 0 w 7474342"/>
              <a:gd name="connsiteY3" fmla="*/ 6856643 h 6856643"/>
              <a:gd name="connsiteX4" fmla="*/ 2215700 w 7474342"/>
              <a:gd name="connsiteY4" fmla="*/ 0 h 6856643"/>
              <a:gd name="connsiteX0" fmla="*/ 2215700 w 7474342"/>
              <a:gd name="connsiteY0" fmla="*/ 9525 h 6866168"/>
              <a:gd name="connsiteX1" fmla="*/ 4966465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4966465"/>
              <a:gd name="connsiteY0" fmla="*/ 9525 h 6866168"/>
              <a:gd name="connsiteX1" fmla="*/ 4966465 w 4966465"/>
              <a:gd name="connsiteY1" fmla="*/ 0 h 6866168"/>
              <a:gd name="connsiteX2" fmla="*/ 3050260 w 4966465"/>
              <a:gd name="connsiteY2" fmla="*/ 5785410 h 6866168"/>
              <a:gd name="connsiteX3" fmla="*/ 0 w 4966465"/>
              <a:gd name="connsiteY3" fmla="*/ 6866168 h 6866168"/>
              <a:gd name="connsiteX4" fmla="*/ 2215700 w 4966465"/>
              <a:gd name="connsiteY4" fmla="*/ 9525 h 6866168"/>
              <a:gd name="connsiteX0" fmla="*/ 2215700 w 4966466"/>
              <a:gd name="connsiteY0" fmla="*/ 9525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5700 w 4966466"/>
              <a:gd name="connsiteY4" fmla="*/ 9525 h 6866168"/>
              <a:gd name="connsiteX0" fmla="*/ 2219258 w 4966466"/>
              <a:gd name="connsiteY0" fmla="*/ 2409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9258 w 4966466"/>
              <a:gd name="connsiteY4" fmla="*/ 2409 h 686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66" h="6866168">
                <a:moveTo>
                  <a:pt x="2219258" y="2409"/>
                </a:moveTo>
                <a:lnTo>
                  <a:pt x="4966465" y="0"/>
                </a:lnTo>
                <a:cubicBezTo>
                  <a:pt x="4966465" y="2287058"/>
                  <a:pt x="4966466" y="4574116"/>
                  <a:pt x="4966466" y="6861174"/>
                </a:cubicBezTo>
                <a:lnTo>
                  <a:pt x="0" y="6866168"/>
                </a:lnTo>
                <a:lnTo>
                  <a:pt x="2219258" y="2409"/>
                </a:lnTo>
                <a:close/>
              </a:path>
            </a:pathLst>
          </a:custGeom>
          <a:pattFill prst="pct25">
            <a:fgClr>
              <a:schemeClr val="accent4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27" y="1806941"/>
            <a:ext cx="6941440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27" y="4286616"/>
            <a:ext cx="694144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4CA3-120E-36CB-77CE-F7E851C5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70418A-A107-3A1C-FDEE-58FE9B8FA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AB99899-099E-A037-4353-8B37D802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81F02B-D621-BA86-F934-87EEF0D27F52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86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01 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10/11/23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68741835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02 Basic Content with Super H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3044"/>
            <a:ext cx="10622280" cy="64965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10/11/23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D660EA-3B4E-A97F-073D-30C02D436C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520" y="206963"/>
            <a:ext cx="10580687" cy="371475"/>
          </a:xfrm>
        </p:spPr>
        <p:txBody>
          <a:bodyPr lIns="18288" bIns="0" anchor="b"/>
          <a:lstStyle>
            <a:lvl1pPr>
              <a:defRPr sz="1800" b="1" spc="2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9671639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C03 Blue w Reverse Out White Title +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00485-86D6-F884-F856-58C30340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74130" y="6200094"/>
            <a:ext cx="2743200" cy="365125"/>
          </a:xfrm>
        </p:spPr>
        <p:txBody>
          <a:bodyPr rIns="0"/>
          <a:lstStyle>
            <a:lvl1pPr algn="r">
              <a:defRPr/>
            </a:lvl1pPr>
          </a:lstStyle>
          <a:p>
            <a:fld id="{A5255C24-DACA-4E1A-B78B-76E862D878FF}" type="datetime1">
              <a:rPr lang="en-US" smtClean="0"/>
              <a:t>10/11/23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3600" y="6200094"/>
            <a:ext cx="4114800" cy="365125"/>
          </a:xfrm>
        </p:spPr>
        <p:txBody>
          <a:bodyPr lIns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04FE4E-41F2-788E-34F7-CA347C3ACEBB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B3DCDB-F007-62CA-CD9B-8AEA32F2E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8652" y="6048249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01976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04 Basic Content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51DC21B-E6B8-3CE0-0C60-E28BAEE3F8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54718" y="0"/>
            <a:ext cx="5569342" cy="6861175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9342" h="6861175">
                <a:moveTo>
                  <a:pt x="2215700" y="0"/>
                </a:moveTo>
                <a:lnTo>
                  <a:pt x="5569342" y="0"/>
                </a:lnTo>
                <a:lnTo>
                  <a:pt x="5569342" y="6861175"/>
                </a:lnTo>
                <a:lnTo>
                  <a:pt x="0" y="6856643"/>
                </a:lnTo>
                <a:lnTo>
                  <a:pt x="2215700" y="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1"/>
            <a:ext cx="7772400" cy="1192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1291527"/>
            <a:ext cx="685800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5D78A99-9A95-D1EA-9F31-A4B7FDAC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838FA9-6ADF-D03A-FC1E-56F297C424EF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58228A-CFC0-D2B3-8B03-A90F1B3EC5B3}"/>
              </a:ext>
            </a:extLst>
          </p:cNvPr>
          <p:cNvCxnSpPr>
            <a:cxnSpLocks/>
          </p:cNvCxnSpPr>
          <p:nvPr/>
        </p:nvCxnSpPr>
        <p:spPr>
          <a:xfrm flipH="1">
            <a:off x="6643165" y="-1"/>
            <a:ext cx="2227253" cy="68547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38673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05 Basic Content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AB9331B-F4F2-D0C8-365B-6712AE941D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9964747" y="3221"/>
            <a:ext cx="2227253" cy="6858000"/>
          </a:xfrm>
          <a:prstGeom prst="rtTriangle">
            <a:avLst/>
          </a:prstGeo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DD52007-E821-61B7-7724-ACB04B574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3165" y="0"/>
            <a:ext cx="5548835" cy="6858000"/>
          </a:xfrm>
          <a:prstGeom prst="parallelogram">
            <a:avLst>
              <a:gd name="adj" fmla="val 40300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7772400" cy="1192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685800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31D27C-4B7F-5490-F939-D6E4360F8D3F}"/>
              </a:ext>
            </a:extLst>
          </p:cNvPr>
          <p:cNvCxnSpPr>
            <a:cxnSpLocks/>
          </p:cNvCxnSpPr>
          <p:nvPr/>
        </p:nvCxnSpPr>
        <p:spPr>
          <a:xfrm flipH="1">
            <a:off x="9964747" y="3222"/>
            <a:ext cx="2227253" cy="685477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5515759-AF01-00BF-47DE-D84DC913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A15537-9891-6960-57C3-F3EDFDA42BDF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08BB65-5555-00F8-E891-4E5B5E942426}"/>
              </a:ext>
            </a:extLst>
          </p:cNvPr>
          <p:cNvCxnSpPr>
            <a:cxnSpLocks/>
          </p:cNvCxnSpPr>
          <p:nvPr/>
        </p:nvCxnSpPr>
        <p:spPr>
          <a:xfrm flipH="1">
            <a:off x="6643165" y="-1"/>
            <a:ext cx="2227253" cy="68547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728946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C07 Basic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D530C-D36B-3241-3656-1427FC1A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AB77D-162F-1505-8363-7E5C38790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135957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61339-1E99-A121-FA50-9CF1F89E8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957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4310C-383C-052B-0041-82AB75A92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10/11/23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B26A8-A188-90C1-F38F-BF861880A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158B9-8E63-F864-FE52-DF6D9784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23528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08 Basic Content Two Column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3699B-F2C3-339C-E7EB-7C99C3DE9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327202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DIN Next LT Pro Medium" panose="020B060302020305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A86D7-8A14-1AA2-B654-9130F11C3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520" y="2151114"/>
            <a:ext cx="5157787" cy="368458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D9FE5-62B1-C5D3-D691-5C265DA4C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7202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DIN Next LT Pro Medium" panose="020B060302020305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D94B9-D919-2F54-C307-11BF67425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51114"/>
            <a:ext cx="5183188" cy="3684588"/>
          </a:xfr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8" indent="-228600"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1BCF3-6006-79AD-5228-F79A5F36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10/11/23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1B1F2-4842-3D82-6159-46009D4B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3C8F7-1760-E34A-74B1-E162168F3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B88840-073D-D266-2696-5F4BEE5E4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092044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09 Basic Content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E808A-19A3-9C56-80A8-236F6E40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6FBB5-26D6-258E-58EA-10DCFC19F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10/11/23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4240D-1BB1-826F-B248-193E3E7C5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F6706-10B9-6CC4-ACB8-341AAEB0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538239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C10 Basic 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815B6-9A17-61F0-30BA-6074B59D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10/11/23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86C165-2ED9-C4F8-F594-9337B34BE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843B9-B3B3-8B7A-0302-8C201CEE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818600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8686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04 Dark Blue with Image Title or Section In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C42FF02D-7C6B-936F-5609-21F0FB92A8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4400" y="-8798"/>
            <a:ext cx="7474342" cy="6871883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9510 w 7474342"/>
              <a:gd name="connsiteY0" fmla="*/ 0 h 6871883"/>
              <a:gd name="connsiteX1" fmla="*/ 7474342 w 7474342"/>
              <a:gd name="connsiteY1" fmla="*/ 5715 h 6871883"/>
              <a:gd name="connsiteX2" fmla="*/ 7474342 w 7474342"/>
              <a:gd name="connsiteY2" fmla="*/ 6866890 h 6871883"/>
              <a:gd name="connsiteX3" fmla="*/ 0 w 7474342"/>
              <a:gd name="connsiteY3" fmla="*/ 6871883 h 6871883"/>
              <a:gd name="connsiteX4" fmla="*/ 2219510 w 7474342"/>
              <a:gd name="connsiteY4" fmla="*/ 0 h 6871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342" h="6871883">
                <a:moveTo>
                  <a:pt x="2219510" y="0"/>
                </a:moveTo>
                <a:lnTo>
                  <a:pt x="7474342" y="5715"/>
                </a:lnTo>
                <a:lnTo>
                  <a:pt x="7474342" y="6866890"/>
                </a:lnTo>
                <a:lnTo>
                  <a:pt x="0" y="6871883"/>
                </a:lnTo>
                <a:lnTo>
                  <a:pt x="2219510" y="0"/>
                </a:lnTo>
                <a:close/>
              </a:path>
            </a:pathLst>
          </a:cu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27" y="1349741"/>
            <a:ext cx="5276548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27" y="3829416"/>
            <a:ext cx="452407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4CA3-120E-36CB-77CE-F7E851C5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70418A-A107-3A1C-FDEE-58FE9B8FA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545373A-52F3-7D0D-D250-674851C80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6E9428-85C6-2704-8773-B798B44735BE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59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T06 Basic White Title or 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6E60-FDE4-A8A3-1B5F-763FF9DF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72DDF-3DD5-D5AB-BC43-EDCE70A76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2BFF8-2989-E205-FA01-03365177E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B81B-7978-4E42-84A4-68761DF410EF}" type="datetime1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9445F-76F1-E3D8-578C-E2865FDAC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E69DC-06D4-F7D0-1589-DF96CE0B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34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01 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1263-1F20-4ED5-BB05-73FF33467F0D}" type="datetime1">
              <a:rPr lang="en-US" smtClean="0"/>
              <a:t>10/11/23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3493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02 Basic Content with Super H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3044"/>
            <a:ext cx="10622280" cy="64965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1263-1F20-4ED5-BB05-73FF33467F0D}" type="datetime1">
              <a:rPr lang="en-US" smtClean="0"/>
              <a:t>10/11/23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D660EA-3B4E-A97F-073D-30C02D436C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520" y="206963"/>
            <a:ext cx="10580687" cy="371475"/>
          </a:xfrm>
        </p:spPr>
        <p:txBody>
          <a:bodyPr lIns="18288" bIns="0" anchor="b"/>
          <a:lstStyle>
            <a:lvl1pPr>
              <a:defRPr sz="1800" b="1" spc="2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65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03 Blue w Reverse Out White Title +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00485-86D6-F884-F856-58C30340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74130" y="6200094"/>
            <a:ext cx="2743200" cy="365125"/>
          </a:xfrm>
        </p:spPr>
        <p:txBody>
          <a:bodyPr rIns="0"/>
          <a:lstStyle>
            <a:lvl1pPr algn="r">
              <a:defRPr/>
            </a:lvl1pPr>
          </a:lstStyle>
          <a:p>
            <a:fld id="{7CD81084-53D9-472F-BE98-434D195BD7E3}" type="datetime1">
              <a:rPr lang="en-US" smtClean="0"/>
              <a:t>10/11/23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3600" y="6200094"/>
            <a:ext cx="4114800" cy="365125"/>
          </a:xfrm>
        </p:spPr>
        <p:txBody>
          <a:bodyPr lIns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04FE4E-41F2-788E-34F7-CA347C3ACEBB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B3DCDB-F007-62CA-CD9B-8AEA32F2E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8652" y="6048249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97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673EF7-C0B3-9C95-C5F4-AD563AD1E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  <a:prstGeom prst="rect">
            <a:avLst/>
          </a:prstGeom>
        </p:spPr>
        <p:txBody>
          <a:bodyPr vert="horz" lIns="0" tIns="45720" rIns="9144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6AC0F-49BD-847C-2198-2953DCCA7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295538"/>
            <a:ext cx="1062228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6F761-F719-550A-AD12-7A3732E09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8163" y="6184672"/>
            <a:ext cx="2743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DIN Next LT Pro Medium" panose="020B0603020203050203" pitchFamily="34" charset="0"/>
              </a:defRPr>
            </a:lvl1pPr>
          </a:lstStyle>
          <a:p>
            <a:fld id="{A5255C24-DACA-4E1A-B78B-76E862D878FF}" type="datetime1">
              <a:rPr lang="en-US" smtClean="0"/>
              <a:t>10/11/23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B73BC-93DE-DD21-A851-68B44A0C3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9043" y="6184673"/>
            <a:ext cx="4114800" cy="365125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100">
                <a:solidFill>
                  <a:schemeClr val="accent2"/>
                </a:solidFill>
                <a:latin typeface="DIN Next LT Pro Medium" panose="020B060302020305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6241E-83A7-F2FD-6022-B3AF2E40D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824" y="6400800"/>
            <a:ext cx="517176" cy="4572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l">
              <a:defRPr sz="1100">
                <a:solidFill>
                  <a:schemeClr val="accent1"/>
                </a:solidFill>
                <a:latin typeface="DIN Next LT Pro Medium" panose="020B0603020203050203" pitchFamily="34" charset="0"/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0E33CA7-004F-34D1-E2E8-35A5DD6CB7D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731520" y="6042351"/>
            <a:ext cx="1254649" cy="4663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A1B3FB-971A-BAD5-D316-1C01FDB82706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4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77" r:id="rId3"/>
    <p:sldLayoutId id="2147483676" r:id="rId4"/>
    <p:sldLayoutId id="2147483667" r:id="rId5"/>
    <p:sldLayoutId id="2147483651" r:id="rId6"/>
    <p:sldLayoutId id="2147483662" r:id="rId7"/>
    <p:sldLayoutId id="2147483678" r:id="rId8"/>
    <p:sldLayoutId id="2147483650" r:id="rId9"/>
    <p:sldLayoutId id="2147483666" r:id="rId10"/>
    <p:sldLayoutId id="2147483672" r:id="rId11"/>
    <p:sldLayoutId id="2147483670" r:id="rId12"/>
    <p:sldLayoutId id="2147483652" r:id="rId13"/>
    <p:sldLayoutId id="2147483653" r:id="rId14"/>
    <p:sldLayoutId id="2147483654" r:id="rId15"/>
    <p:sldLayoutId id="2147483655" r:id="rId16"/>
    <p:sldLayoutId id="2147483717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8733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69913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673EF7-C0B3-9C95-C5F4-AD563AD1E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  <a:prstGeom prst="rect">
            <a:avLst/>
          </a:prstGeom>
        </p:spPr>
        <p:txBody>
          <a:bodyPr vert="horz" lIns="0" tIns="45720" rIns="9144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6AC0F-49BD-847C-2198-2953DCCA7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295538"/>
            <a:ext cx="1062228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6F761-F719-550A-AD12-7A3732E09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8163" y="6184672"/>
            <a:ext cx="2743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DIN Next LT Pro Medium" panose="020B0603020203050203" pitchFamily="34" charset="0"/>
              </a:defRPr>
            </a:lvl1pPr>
          </a:lstStyle>
          <a:p>
            <a:fld id="{A5255C24-DACA-4E1A-B78B-76E862D878FF}" type="datetime1">
              <a:rPr lang="en-US" smtClean="0"/>
              <a:t>10/11/23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B73BC-93DE-DD21-A851-68B44A0C3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9043" y="6184673"/>
            <a:ext cx="4114800" cy="365125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100">
                <a:solidFill>
                  <a:schemeClr val="accent2"/>
                </a:solidFill>
                <a:latin typeface="DIN Next LT Pro Medium" panose="020B060302020305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6241E-83A7-F2FD-6022-B3AF2E40D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824" y="6400800"/>
            <a:ext cx="517176" cy="4572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l">
              <a:defRPr sz="1100">
                <a:solidFill>
                  <a:schemeClr val="accent1"/>
                </a:solidFill>
                <a:latin typeface="DIN Next LT Pro Medium" panose="020B0603020203050203" pitchFamily="34" charset="0"/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0E33CA7-004F-34D1-E2E8-35A5DD6CB7D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731520" y="6042351"/>
            <a:ext cx="1254649" cy="4663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A1B3FB-971A-BAD5-D316-1C01FDB82706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49CE194-2E60-DA7C-1FB1-DFB52B763C08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8733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69913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673EF7-C0B3-9C95-C5F4-AD563AD1E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  <a:prstGeom prst="rect">
            <a:avLst/>
          </a:prstGeom>
        </p:spPr>
        <p:txBody>
          <a:bodyPr vert="horz" lIns="0" tIns="45720" rIns="9144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6AC0F-49BD-847C-2198-2953DCCA7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295538"/>
            <a:ext cx="1062228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6F761-F719-550A-AD12-7A3732E09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8163" y="6184672"/>
            <a:ext cx="2743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DIN Next LT Pro Medium" panose="020B0603020203050203" pitchFamily="34" charset="0"/>
              </a:defRPr>
            </a:lvl1pPr>
          </a:lstStyle>
          <a:p>
            <a:fld id="{A5255C24-DACA-4E1A-B78B-76E862D878FF}" type="datetime1">
              <a:rPr lang="en-US" smtClean="0"/>
              <a:t>10/11/23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B73BC-93DE-DD21-A851-68B44A0C3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9043" y="6184673"/>
            <a:ext cx="4114800" cy="365125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100">
                <a:solidFill>
                  <a:schemeClr val="accent2"/>
                </a:solidFill>
                <a:latin typeface="DIN Next LT Pro Medium" panose="020B060302020305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6241E-83A7-F2FD-6022-B3AF2E40D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824" y="6400800"/>
            <a:ext cx="517176" cy="4572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l">
              <a:defRPr sz="1100">
                <a:solidFill>
                  <a:schemeClr val="accent1"/>
                </a:solidFill>
                <a:latin typeface="DIN Next LT Pro Medium" panose="020B0603020203050203" pitchFamily="34" charset="0"/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0E33CA7-004F-34D1-E2E8-35A5DD6CB7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731520" y="6042351"/>
            <a:ext cx="1254649" cy="4663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A1B3FB-971A-BAD5-D316-1C01FDB82706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9427DF4-EF26-78D9-665B-EAC89F9E53F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731520" y="6042351"/>
            <a:ext cx="1254649" cy="4663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3ECD98-27BD-A07E-37F8-230F5E83FFB7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8733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69913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35CDCE-B650-08CD-59E6-AD3AA89E7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5" y="1325880"/>
            <a:ext cx="10869169" cy="238760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400" b="1" dirty="0" err="1">
                <a:effectLst/>
              </a:rPr>
              <a:t>ЦОДы</a:t>
            </a:r>
            <a:r>
              <a:rPr lang="en-GB" sz="4400" b="1" dirty="0">
                <a:effectLst/>
              </a:rPr>
              <a:t>: </a:t>
            </a:r>
            <a:r>
              <a:rPr lang="ru-RU" sz="4400" b="1" dirty="0">
                <a:effectLst/>
              </a:rPr>
              <a:t>глобальный рынок и тренды</a:t>
            </a:r>
            <a:br>
              <a:rPr lang="en-GB" dirty="0"/>
            </a:br>
            <a:br>
              <a:rPr lang="ru-RU" dirty="0">
                <a:cs typeface="Calibri" panose="020F0502020204030204" pitchFamily="34" charset="0"/>
              </a:rPr>
            </a:br>
            <a:r>
              <a:rPr lang="ru-RU" sz="3600" dirty="0">
                <a:cs typeface="Calibri" panose="020F0502020204030204" pitchFamily="34" charset="0"/>
              </a:rPr>
              <a:t>Ереван,  13 октября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ru-RU" sz="3600" dirty="0">
                <a:cs typeface="Calibri" panose="020F0502020204030204" pitchFamily="34" charset="0"/>
              </a:rPr>
              <a:t>2023</a:t>
            </a:r>
            <a:br>
              <a:rPr lang="ru-RU" sz="3600" dirty="0">
                <a:cs typeface="Calibri" panose="020F0502020204030204" pitchFamily="34" charset="0"/>
              </a:rPr>
            </a:br>
            <a:endParaRPr lang="en-US" sz="3600" dirty="0">
              <a:cs typeface="Calibri" panose="020F0502020204030204" pitchFamily="34" charset="0"/>
            </a:endParaRPr>
          </a:p>
        </p:txBody>
      </p: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D9FAE6C4-F735-1268-905E-EE64A237A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102996"/>
              </p:ext>
            </p:extLst>
          </p:nvPr>
        </p:nvGraphicFramePr>
        <p:xfrm>
          <a:off x="731521" y="3936940"/>
          <a:ext cx="3692003" cy="1168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2003">
                  <a:extLst>
                    <a:ext uri="{9D8B030D-6E8A-4147-A177-3AD203B41FA5}">
                      <a16:colId xmlns:a16="http://schemas.microsoft.com/office/drawing/2014/main" val="1597174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Calibri" panose="020F0502020204030204" pitchFamily="34" charset="0"/>
                        </a:rPr>
                        <a:t>Алексей Солодовников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4" marT="91440" marB="73152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9590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Calibri" panose="020F0502020204030204" pitchFamily="34" charset="0"/>
                        </a:rPr>
                        <a:t>Управляющий директор в России и СНГ</a:t>
                      </a:r>
                      <a:b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Calibri" panose="020F0502020204030204" pitchFamily="34" charset="0"/>
                        </a:rPr>
                        <a:t>Uptime Institute</a:t>
                      </a:r>
                    </a:p>
                  </a:txBody>
                  <a:tcPr marL="9144" marT="128016" marB="109728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223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206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838E99-F9F6-909C-6186-713ED5AA9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8D294-CB93-5F10-1B56-3900E29FE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Текущая полезная нагрузка </a:t>
            </a:r>
            <a:r>
              <a:rPr lang="ru-RU" dirty="0" err="1">
                <a:latin typeface="+mn-lt"/>
              </a:rPr>
              <a:t>ЦОДов</a:t>
            </a:r>
            <a:endParaRPr lang="en-RU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9415C-2376-769A-43D3-3487470B4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RU" sz="4000" dirty="0"/>
              <a:t>72 </a:t>
            </a:r>
            <a:r>
              <a:rPr lang="ru-RU" sz="4000" dirty="0"/>
              <a:t>ГВт</a:t>
            </a:r>
            <a:r>
              <a:rPr lang="en-RU" sz="4000" dirty="0"/>
              <a:t> </a:t>
            </a:r>
            <a:r>
              <a:rPr lang="en-RU" dirty="0"/>
              <a:t>(</a:t>
            </a:r>
            <a:r>
              <a:rPr lang="ru-RU" dirty="0"/>
              <a:t>серверы, телеком, хранение данных</a:t>
            </a:r>
            <a:r>
              <a:rPr lang="en-RU" dirty="0"/>
              <a:t>).</a:t>
            </a:r>
          </a:p>
          <a:p>
            <a:r>
              <a:rPr lang="ru-RU" dirty="0"/>
              <a:t>Вместе с инженерными системами общее энергопотребление составляет порядка </a:t>
            </a:r>
            <a:r>
              <a:rPr lang="en-RU" sz="4000" dirty="0"/>
              <a:t>130 </a:t>
            </a:r>
            <a:r>
              <a:rPr lang="ru-RU" sz="4000" dirty="0"/>
              <a:t>ГВт</a:t>
            </a:r>
            <a:r>
              <a:rPr lang="en-RU" sz="4000" dirty="0"/>
              <a:t> </a:t>
            </a:r>
            <a:r>
              <a:rPr lang="en-RU" dirty="0"/>
              <a:t>(</a:t>
            </a:r>
            <a:r>
              <a:rPr lang="ru-RU" dirty="0"/>
              <a:t>оценочно</a:t>
            </a:r>
            <a:r>
              <a:rPr lang="en-RU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2E29D-B046-8722-6686-CA49E6B0A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545D-0BC7-6D45-A7A9-AAFCC44900F0}" type="slidenum">
              <a:rPr lang="en-RU" smtClean="0"/>
              <a:t>10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951352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22895-9F5C-93AA-1FC1-91ECDFA10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Несколько фактов об энергопотреблении</a:t>
            </a:r>
            <a:endParaRPr lang="en-RU" dirty="0">
              <a:latin typeface="+mn-lt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CB6C7B4-4676-A308-304A-0C4B1C9883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299522"/>
              </p:ext>
            </p:extLst>
          </p:nvPr>
        </p:nvGraphicFramePr>
        <p:xfrm>
          <a:off x="2363724" y="1383776"/>
          <a:ext cx="8243486" cy="4723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571">
                  <a:extLst>
                    <a:ext uri="{9D8B030D-6E8A-4147-A177-3AD203B41FA5}">
                      <a16:colId xmlns:a16="http://schemas.microsoft.com/office/drawing/2014/main" val="1131495580"/>
                    </a:ext>
                  </a:extLst>
                </a:gridCol>
                <a:gridCol w="3338915">
                  <a:extLst>
                    <a:ext uri="{9D8B030D-6E8A-4147-A177-3AD203B41FA5}">
                      <a16:colId xmlns:a16="http://schemas.microsoft.com/office/drawing/2014/main" val="373949180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4017326787"/>
                    </a:ext>
                  </a:extLst>
                </a:gridCol>
              </a:tblGrid>
              <a:tr h="652068">
                <a:tc>
                  <a:txBody>
                    <a:bodyPr/>
                    <a:lstStyle/>
                    <a:p>
                      <a:pPr algn="ctr" fontAlgn="b"/>
                      <a:r>
                        <a:rPr lang="en-RU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Потребление</a:t>
                      </a:r>
                      <a:r>
                        <a:rPr lang="en-GB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ru-RU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Вт</a:t>
                      </a:r>
                      <a:r>
                        <a:rPr lang="en-GB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*</a:t>
                      </a:r>
                      <a:r>
                        <a:rPr lang="ru-RU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ч</a:t>
                      </a:r>
                      <a:endParaRPr lang="en-GB" sz="2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RU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6899392"/>
                  </a:ext>
                </a:extLst>
              </a:tr>
              <a:tr h="605940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Весь мир</a:t>
                      </a:r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2.65 E+16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RU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7659633"/>
                  </a:ext>
                </a:extLst>
              </a:tr>
              <a:tr h="605940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Железные дороги</a:t>
                      </a:r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2.86 E+14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3236198"/>
                  </a:ext>
                </a:extLst>
              </a:tr>
              <a:tr h="605940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Нефтепереработка</a:t>
                      </a:r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3.65 E+14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1984973"/>
                  </a:ext>
                </a:extLst>
              </a:tr>
              <a:tr h="605940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Датацентры</a:t>
                      </a:r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1.14 E+15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9895090"/>
                  </a:ext>
                </a:extLst>
              </a:tr>
              <a:tr h="323307">
                <a:tc>
                  <a:txBody>
                    <a:bodyPr/>
                    <a:lstStyle/>
                    <a:p>
                      <a:pPr algn="l" fontAlgn="b"/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RU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3490461"/>
                  </a:ext>
                </a:extLst>
              </a:tr>
              <a:tr h="605940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Армения</a:t>
                      </a:r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.3 E+1</a:t>
                      </a:r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</a:t>
                      </a:r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180</a:t>
                      </a:r>
                      <a:endParaRPr lang="en-RU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7446555"/>
                  </a:ext>
                </a:extLst>
              </a:tr>
              <a:tr h="605940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Россия</a:t>
                      </a:r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9.9</a:t>
                      </a:r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E+1</a:t>
                      </a:r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+14%</a:t>
                      </a:r>
                      <a:endParaRPr lang="en-RU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21163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7B27713-3F85-4324-C573-6A4408F52784}"/>
              </a:ext>
            </a:extLst>
          </p:cNvPr>
          <p:cNvSpPr txBox="1"/>
          <p:nvPr/>
        </p:nvSpPr>
        <p:spPr>
          <a:xfrm>
            <a:off x="6849410" y="6298808"/>
            <a:ext cx="2792431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RU" sz="1600" dirty="0">
                <a:latin typeface="DIN Next LT Pro Medium" panose="020B0603020203050203" pitchFamily="34" charset="0"/>
              </a:rPr>
              <a:t>Sources: UNData, 451Research</a:t>
            </a:r>
          </a:p>
        </p:txBody>
      </p:sp>
    </p:spTree>
    <p:extLst>
      <p:ext uri="{BB962C8B-B14F-4D97-AF65-F5344CB8AC3E}">
        <p14:creationId xmlns:p14="http://schemas.microsoft.com/office/powerpoint/2010/main" val="3194646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83E81-DB46-DDF4-243A-DCCF21B11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EE259-E47C-F7F3-4BE8-0D9B19E45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14" y="754845"/>
            <a:ext cx="6873886" cy="4351338"/>
          </a:xfrm>
        </p:spPr>
        <p:txBody>
          <a:bodyPr/>
          <a:lstStyle/>
          <a:p>
            <a:r>
              <a:rPr lang="ru-RU" dirty="0"/>
              <a:t>Снижение энергопотребления</a:t>
            </a:r>
          </a:p>
          <a:p>
            <a:endParaRPr lang="en-RU" dirty="0"/>
          </a:p>
          <a:p>
            <a:r>
              <a:rPr lang="ru-RU" dirty="0"/>
              <a:t>Использование энергии из возобновляемых источников</a:t>
            </a:r>
            <a:endParaRPr lang="en-RU" dirty="0"/>
          </a:p>
          <a:p>
            <a:endParaRPr lang="en-RU" dirty="0"/>
          </a:p>
          <a:p>
            <a:r>
              <a:rPr lang="ru-RU" sz="3600" dirty="0"/>
              <a:t>Главное в текущей повестке – устойчивое и ответственное развитие </a:t>
            </a:r>
            <a:r>
              <a:rPr lang="ru-RU" sz="3600" dirty="0" err="1"/>
              <a:t>датацентров</a:t>
            </a:r>
            <a:endParaRPr lang="en-RU" sz="3600" dirty="0"/>
          </a:p>
        </p:txBody>
      </p:sp>
      <p:pic>
        <p:nvPicPr>
          <p:cNvPr id="5" name="Picture Placeholder 5" descr="A picture containing indoor, floor, metal, area&#10;&#10;Description automatically generated">
            <a:extLst>
              <a:ext uri="{FF2B5EF4-FFF2-40B4-BE49-F238E27FC236}">
                <a16:creationId xmlns:a16="http://schemas.microsoft.com/office/drawing/2014/main" id="{C0F0D873-A2D1-78EA-5355-A3CAF3EB4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5" r="20305"/>
          <a:stretch>
            <a:fillRect/>
          </a:stretch>
        </p:blipFill>
        <p:spPr>
          <a:xfrm>
            <a:off x="6622658" y="40619"/>
            <a:ext cx="5569342" cy="6861175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9342" h="6861175">
                <a:moveTo>
                  <a:pt x="2215700" y="0"/>
                </a:moveTo>
                <a:lnTo>
                  <a:pt x="5569342" y="0"/>
                </a:lnTo>
                <a:lnTo>
                  <a:pt x="5569342" y="6861175"/>
                </a:lnTo>
                <a:lnTo>
                  <a:pt x="0" y="6856643"/>
                </a:lnTo>
                <a:lnTo>
                  <a:pt x="221570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5045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741BE-7999-4319-AFD4-51B5204DB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63" y="335517"/>
            <a:ext cx="9343938" cy="730088"/>
          </a:xfrm>
        </p:spPr>
        <p:txBody>
          <a:bodyPr>
            <a:noAutofit/>
          </a:bodyPr>
          <a:lstStyle/>
          <a:p>
            <a:r>
              <a:rPr lang="en-GB" sz="3600" dirty="0">
                <a:latin typeface="+mn-lt"/>
                <a:ea typeface="Roboto" panose="02000000000000000000" pitchFamily="2" charset="0"/>
                <a:cs typeface="Arial" panose="020B0604020202020204" pitchFamily="34" charset="0"/>
              </a:rPr>
              <a:t>Uptime Sustainability Report Series</a:t>
            </a:r>
            <a:endParaRPr lang="en-US" sz="3600" dirty="0">
              <a:latin typeface="+mn-lt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507D22-EC7F-4BC6-B91D-475BD6292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074" y="1306063"/>
            <a:ext cx="1897011" cy="23974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969AB1-8F87-4943-A8FE-269C41F065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838919" y="1306063"/>
            <a:ext cx="1863958" cy="2397470"/>
          </a:xfr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C83757-BA55-418A-B724-F23515595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972" y="1306063"/>
            <a:ext cx="1934038" cy="25267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E14E31-5F84-4285-A6A4-8AA1549A6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0548" y="3036159"/>
            <a:ext cx="1949815" cy="2515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9EEB20-03E4-466D-AC08-F784DC4D18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0661" y="3056515"/>
            <a:ext cx="1930162" cy="2495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B97139-BB29-4285-A0C0-1932A03494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4242" y="1306063"/>
            <a:ext cx="1930161" cy="25267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CA8887-D24A-4EB8-A987-5C14BF76DB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9108" y="3036158"/>
            <a:ext cx="1897011" cy="2495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3051E2-2682-850E-B9FB-2248DA5D78AD}"/>
              </a:ext>
            </a:extLst>
          </p:cNvPr>
          <p:cNvSpPr txBox="1"/>
          <p:nvPr/>
        </p:nvSpPr>
        <p:spPr>
          <a:xfrm>
            <a:off x="6699599" y="5823699"/>
            <a:ext cx="39684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200" i="1" dirty="0">
                <a:latin typeface="+mj-lt"/>
              </a:rPr>
              <a:t>www.uptimeinstitute.com (Executive Summary)</a:t>
            </a:r>
          </a:p>
        </p:txBody>
      </p:sp>
    </p:spTree>
    <p:extLst>
      <p:ext uri="{BB962C8B-B14F-4D97-AF65-F5344CB8AC3E}">
        <p14:creationId xmlns:p14="http://schemas.microsoft.com/office/powerpoint/2010/main" val="1185016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417C3AB-7E85-39D0-131D-ED0603706C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8B0541-0611-60ED-6534-DC0347B02C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5922B2-3B43-BA02-7371-1BBD24402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B591B5-593F-A591-8D2D-0E713F620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7022592" cy="4351338"/>
          </a:xfrm>
        </p:spPr>
        <p:txBody>
          <a:bodyPr/>
          <a:lstStyle/>
          <a:p>
            <a:r>
              <a:rPr lang="en-RU" sz="4000" b="1" dirty="0">
                <a:solidFill>
                  <a:srgbClr val="0070C0"/>
                </a:solidFill>
              </a:rPr>
              <a:t>Trends 2. </a:t>
            </a:r>
          </a:p>
          <a:p>
            <a:r>
              <a:rPr lang="ru-RU" sz="3600" dirty="0">
                <a:solidFill>
                  <a:srgbClr val="0070C0"/>
                </a:solidFill>
              </a:rPr>
              <a:t>Из </a:t>
            </a:r>
            <a:r>
              <a:rPr lang="ru-RU" sz="3600" dirty="0" err="1">
                <a:solidFill>
                  <a:srgbClr val="0070C0"/>
                </a:solidFill>
              </a:rPr>
              <a:t>ЦОДов</a:t>
            </a:r>
            <a:r>
              <a:rPr lang="ru-RU" sz="3600" dirty="0">
                <a:solidFill>
                  <a:srgbClr val="0070C0"/>
                </a:solidFill>
              </a:rPr>
              <a:t> корпоративных в </a:t>
            </a:r>
            <a:r>
              <a:rPr lang="ru-RU" sz="3600" dirty="0" err="1">
                <a:solidFill>
                  <a:srgbClr val="0070C0"/>
                </a:solidFill>
              </a:rPr>
              <a:t>ЦОДы</a:t>
            </a:r>
            <a:r>
              <a:rPr lang="ru-RU" sz="3600" dirty="0">
                <a:solidFill>
                  <a:srgbClr val="0070C0"/>
                </a:solidFill>
              </a:rPr>
              <a:t> коммерческие (</a:t>
            </a:r>
            <a:r>
              <a:rPr lang="en-RU" sz="3600" dirty="0">
                <a:solidFill>
                  <a:srgbClr val="0070C0"/>
                </a:solidFill>
              </a:rPr>
              <a:t>MTDC: CoLo, Cloud)</a:t>
            </a:r>
          </a:p>
          <a:p>
            <a:endParaRPr lang="en-RU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5ED05-3903-D3F1-76DA-EE36F6D82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545D-0BC7-6D45-A7A9-AAFCC44900F0}" type="slidenum">
              <a:rPr lang="en-RU" smtClean="0"/>
              <a:t>14</a:t>
            </a:fld>
            <a:endParaRPr lang="en-RU"/>
          </a:p>
        </p:txBody>
      </p:sp>
      <p:pic>
        <p:nvPicPr>
          <p:cNvPr id="7" name="Picture Placeholder 12">
            <a:extLst>
              <a:ext uri="{FF2B5EF4-FFF2-40B4-BE49-F238E27FC236}">
                <a16:creationId xmlns:a16="http://schemas.microsoft.com/office/drawing/2014/main" id="{B93AC84E-DCFB-7A73-1BCD-6B374DFE8D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6" t="3535" r="31441" b="12590"/>
          <a:stretch/>
        </p:blipFill>
        <p:spPr>
          <a:xfrm>
            <a:off x="6643165" y="-192542"/>
            <a:ext cx="5701235" cy="7202942"/>
          </a:xfrm>
          <a:prstGeom prst="parallelogram">
            <a:avLst>
              <a:gd name="adj" fmla="val 40300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8" name="Picture Placeholder 14">
            <a:extLst>
              <a:ext uri="{FF2B5EF4-FFF2-40B4-BE49-F238E27FC236}">
                <a16:creationId xmlns:a16="http://schemas.microsoft.com/office/drawing/2014/main" id="{0F0CE45F-0AEF-25A0-4698-A0A04F60DC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3" r="7809"/>
          <a:stretch/>
        </p:blipFill>
        <p:spPr>
          <a:xfrm flipH="1">
            <a:off x="10004074" y="-192542"/>
            <a:ext cx="2340325" cy="7206163"/>
          </a:xfrm>
          <a:prstGeom prst="rtTriangle">
            <a:avLst/>
          </a:prstGeom>
          <a:pattFill prst="pct20">
            <a:fgClr>
              <a:schemeClr val="accent3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3297731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62C3F-B103-E438-444B-C86AA5CE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sz="4000" dirty="0"/>
              <a:t>Миграция нагрузки </a:t>
            </a:r>
            <a:r>
              <a:rPr lang="ru-RU" sz="4000" dirty="0" err="1"/>
              <a:t>ЦОДов</a:t>
            </a:r>
            <a:r>
              <a:rPr lang="ru-RU" sz="4000" dirty="0"/>
              <a:t>. Весь мир</a:t>
            </a:r>
            <a:endParaRPr lang="en-RU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5A21B-37C9-A389-3847-F99272C07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8C7545D-0BC7-6D45-A7A9-AAFCC44900F0}" type="slidenum">
              <a:rPr lang="en-RU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RU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703F2-4AF4-85D5-CC0F-241444BF9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7D3A4-BDE9-DD97-01A8-412CA2BD9D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RU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0B62870-F07C-4F2A-9EA8-9E0D9DAA95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7673742"/>
              </p:ext>
            </p:extLst>
          </p:nvPr>
        </p:nvGraphicFramePr>
        <p:xfrm>
          <a:off x="4165600" y="1632718"/>
          <a:ext cx="8026400" cy="2410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7408A195-990B-4DE3-98B8-83765261CC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2445025"/>
              </p:ext>
            </p:extLst>
          </p:nvPr>
        </p:nvGraphicFramePr>
        <p:xfrm>
          <a:off x="4165600" y="4043003"/>
          <a:ext cx="8026400" cy="267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48280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452F-8E38-9CB1-CCEA-C1A2921B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0"/>
            <a:ext cx="10622280" cy="1295537"/>
          </a:xfrm>
        </p:spPr>
        <p:txBody>
          <a:bodyPr/>
          <a:lstStyle/>
          <a:p>
            <a:r>
              <a:rPr lang="ru-RU" sz="3600" dirty="0">
                <a:latin typeface="+mn-lt"/>
              </a:rPr>
              <a:t>Миграция нагрузки </a:t>
            </a:r>
            <a:r>
              <a:rPr lang="ru-RU" sz="3600" dirty="0" err="1">
                <a:latin typeface="+mn-lt"/>
              </a:rPr>
              <a:t>ЦОДов</a:t>
            </a:r>
            <a:r>
              <a:rPr lang="ru-RU" sz="3600" dirty="0">
                <a:latin typeface="+mn-lt"/>
              </a:rPr>
              <a:t>. Северная Америка,</a:t>
            </a:r>
            <a:r>
              <a:rPr lang="en-US" sz="3600" dirty="0">
                <a:latin typeface="+mn-lt"/>
              </a:rPr>
              <a:t> </a:t>
            </a:r>
            <a:br>
              <a:rPr lang="ru-RU" sz="3600" dirty="0">
                <a:latin typeface="+mn-lt"/>
              </a:rPr>
            </a:br>
            <a:r>
              <a:rPr lang="ru-RU" sz="3600" dirty="0" err="1">
                <a:latin typeface="+mn-lt"/>
              </a:rPr>
              <a:t>ЦОДы</a:t>
            </a:r>
            <a:r>
              <a:rPr lang="en-US" sz="3600" dirty="0">
                <a:latin typeface="+mn-lt"/>
              </a:rPr>
              <a:t> &gt; 5</a:t>
            </a:r>
            <a:r>
              <a:rPr lang="ru-RU" sz="3600" dirty="0">
                <a:latin typeface="+mn-lt"/>
              </a:rPr>
              <a:t>МВт</a:t>
            </a:r>
            <a:endParaRPr lang="en-RU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0EFC2-7071-A164-FC1A-2C2A47866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A9146-9702-59A9-5772-C2B3EBC3B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545D-0BC7-6D45-A7A9-AAFCC44900F0}" type="slidenum">
              <a:rPr lang="en-RU" smtClean="0"/>
              <a:t>16</a:t>
            </a:fld>
            <a:endParaRPr lang="en-RU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0B62870-F07C-4F2A-9EA8-9E0D9DAA95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926887"/>
              </p:ext>
            </p:extLst>
          </p:nvPr>
        </p:nvGraphicFramePr>
        <p:xfrm>
          <a:off x="4864609" y="1335173"/>
          <a:ext cx="7068803" cy="2471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408A195-990B-4DE3-98B8-83765261CC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5169522"/>
              </p:ext>
            </p:extLst>
          </p:nvPr>
        </p:nvGraphicFramePr>
        <p:xfrm>
          <a:off x="4864609" y="3950208"/>
          <a:ext cx="7170922" cy="2764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53774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D2882-B4C5-A26B-01B3-884B35129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Тенденции. Резюме</a:t>
            </a:r>
            <a:endParaRPr lang="en-RU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B1CFC-0549-FDC9-2A99-E30F22634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700" dirty="0" err="1"/>
              <a:t>ЦОДы</a:t>
            </a:r>
            <a:r>
              <a:rPr lang="ru-RU" sz="2700" dirty="0"/>
              <a:t> потребляют сегодня ОЧЕНЬ значительные объёмы </a:t>
            </a:r>
            <a:r>
              <a:rPr lang="ru-RU" sz="2700" dirty="0" err="1"/>
              <a:t>электроэ-нергии</a:t>
            </a:r>
            <a:r>
              <a:rPr lang="ru-RU" sz="2700" dirty="0"/>
              <a:t> и воды. Энергопотребление </a:t>
            </a:r>
            <a:r>
              <a:rPr lang="ru-RU" sz="2700" dirty="0" err="1"/>
              <a:t>ЦОДов</a:t>
            </a:r>
            <a:r>
              <a:rPr lang="ru-RU" sz="2700" dirty="0"/>
              <a:t> растёт в среднем на 7% в год при росте общемирового потребления </a:t>
            </a:r>
            <a:r>
              <a:rPr lang="en-US" sz="2700" dirty="0"/>
              <a:t>&lt;4%. </a:t>
            </a:r>
            <a:r>
              <a:rPr lang="ru-RU" sz="2700" dirty="0"/>
              <a:t>Устойчивое и ответственное развитие, снижение углеродного следа </a:t>
            </a:r>
            <a:r>
              <a:rPr lang="ru-RU" sz="2700" dirty="0" err="1"/>
              <a:t>ЦОДов</a:t>
            </a:r>
            <a:r>
              <a:rPr lang="ru-RU" sz="2700" dirty="0"/>
              <a:t> стало приоритетом для индустрии в последние несколько лет и останется приоритетом на обозримое будущее</a:t>
            </a:r>
            <a:endParaRPr lang="en-RU" sz="2700" dirty="0"/>
          </a:p>
          <a:p>
            <a:r>
              <a:rPr lang="ru-RU" sz="2700" dirty="0"/>
              <a:t>Нагрузка </a:t>
            </a:r>
            <a:r>
              <a:rPr lang="ru-RU" sz="2700" dirty="0" err="1"/>
              <a:t>ЦОДов</a:t>
            </a:r>
            <a:r>
              <a:rPr lang="ru-RU" sz="2700" dirty="0"/>
              <a:t> мигрирует из корпоративных в коммерческие </a:t>
            </a:r>
            <a:r>
              <a:rPr lang="ru-RU" sz="2700" dirty="0" err="1"/>
              <a:t>ЦОДы</a:t>
            </a:r>
            <a:r>
              <a:rPr lang="ru-RU" sz="2700" dirty="0"/>
              <a:t>. Банки, телеком, правительственные организации всё больше </a:t>
            </a:r>
            <a:r>
              <a:rPr lang="ru-RU" sz="2700" dirty="0" err="1"/>
              <a:t>предпо</a:t>
            </a:r>
            <a:r>
              <a:rPr lang="ru-RU" sz="2700" dirty="0"/>
              <a:t>-читают заниматься своей основной деятельностью, а услуги </a:t>
            </a:r>
            <a:r>
              <a:rPr lang="ru-RU" sz="2700" dirty="0" err="1"/>
              <a:t>ЦОДов</a:t>
            </a:r>
            <a:r>
              <a:rPr lang="ru-RU" sz="2700" dirty="0"/>
              <a:t> покупать у профессиональных операторов ЦОД. Разделение труда работает и здесь</a:t>
            </a:r>
            <a:endParaRPr lang="en-RU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79B50-68E2-1340-EB49-DE1C1807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545D-0BC7-6D45-A7A9-AAFCC44900F0}" type="slidenum">
              <a:rPr lang="en-RU" smtClean="0"/>
              <a:t>17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69004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sky, outdoor, person, standing&#10;&#10;Description automatically generated">
            <a:extLst>
              <a:ext uri="{FF2B5EF4-FFF2-40B4-BE49-F238E27FC236}">
                <a16:creationId xmlns:a16="http://schemas.microsoft.com/office/drawing/2014/main" id="{8AD08977-0270-4C76-BAE4-2A6EDB4D0B5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14627" r="14627"/>
          <a:stretch/>
        </p:blipFill>
        <p:spPr/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0D2B6D59-3FC9-4732-5D67-B03A8AC68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998" y="784787"/>
            <a:ext cx="5642689" cy="2387600"/>
          </a:xfrm>
        </p:spPr>
        <p:txBody>
          <a:bodyPr>
            <a:normAutofit/>
          </a:bodyPr>
          <a:lstStyle/>
          <a:p>
            <a:r>
              <a:rPr lang="ru-RU" sz="4400" b="1" dirty="0"/>
              <a:t>Спасибо за внимание</a:t>
            </a:r>
            <a:r>
              <a:rPr lang="en-US" sz="4400" b="1" dirty="0"/>
              <a:t>!</a:t>
            </a:r>
            <a:br>
              <a:rPr lang="en-US" sz="4400" b="1" dirty="0"/>
            </a:br>
            <a:br>
              <a:rPr lang="en-US" sz="4400" b="1" dirty="0"/>
            </a:br>
            <a:r>
              <a:rPr lang="ru-RU" sz="4400" b="1" dirty="0"/>
              <a:t>Вопросы</a:t>
            </a:r>
            <a:r>
              <a:rPr lang="en-US" sz="4400" b="1" dirty="0"/>
              <a:t>?</a:t>
            </a:r>
            <a:endParaRPr lang="en-RU" sz="4400" b="1" dirty="0"/>
          </a:p>
        </p:txBody>
      </p:sp>
      <p:sp>
        <p:nvSpPr>
          <p:cNvPr id="22" name="Subtitle 21">
            <a:extLst>
              <a:ext uri="{FF2B5EF4-FFF2-40B4-BE49-F238E27FC236}">
                <a16:creationId xmlns:a16="http://schemas.microsoft.com/office/drawing/2014/main" id="{A0E8951D-7A70-E863-1BB7-5EAA482F16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dirty="0"/>
          </a:p>
          <a:p>
            <a:r>
              <a:rPr lang="en-US" sz="2400" dirty="0"/>
              <a:t>Visit </a:t>
            </a:r>
            <a:r>
              <a:rPr lang="en-US" sz="2400" dirty="0" err="1">
                <a:latin typeface="DIN Next LT Pro Medium" panose="020B0603020203050203" pitchFamily="34" charset="0"/>
              </a:rPr>
              <a:t>www.uptimeinstitute.com</a:t>
            </a:r>
            <a:r>
              <a:rPr lang="en-US" sz="2400" dirty="0"/>
              <a:t> for more information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63C0B-4C0A-9150-EF3C-1125D6AD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545D-0BC7-6D45-A7A9-AAFCC44900F0}" type="slidenum">
              <a:rPr lang="en-RU" smtClean="0"/>
              <a:pPr/>
              <a:t>18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10830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06B60-3FE6-067F-289A-CEABD952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500" y="219248"/>
            <a:ext cx="10515600" cy="1325563"/>
          </a:xfrm>
        </p:spPr>
        <p:txBody>
          <a:bodyPr/>
          <a:lstStyle/>
          <a:p>
            <a:r>
              <a:rPr lang="ru-RU" dirty="0">
                <a:latin typeface="+mn-lt"/>
              </a:rPr>
              <a:t>ЦОД в широком </a:t>
            </a:r>
            <a:br>
              <a:rPr lang="ru-RU" dirty="0">
                <a:latin typeface="+mn-lt"/>
              </a:rPr>
            </a:br>
            <a:r>
              <a:rPr lang="ru-RU" dirty="0">
                <a:latin typeface="+mn-lt"/>
              </a:rPr>
              <a:t>смысле</a:t>
            </a:r>
            <a:endParaRPr lang="en-RU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FCF36E-9824-8E7D-2D2E-5561BC98A215}"/>
              </a:ext>
            </a:extLst>
          </p:cNvPr>
          <p:cNvGrpSpPr/>
          <p:nvPr/>
        </p:nvGrpSpPr>
        <p:grpSpPr>
          <a:xfrm>
            <a:off x="3304032" y="1086979"/>
            <a:ext cx="5583936" cy="4978336"/>
            <a:chOff x="3330453" y="1660416"/>
            <a:chExt cx="5583936" cy="497833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35E865B-8DD4-804F-7396-0E6F7ABCE947}"/>
                </a:ext>
              </a:extLst>
            </p:cNvPr>
            <p:cNvGrpSpPr/>
            <p:nvPr/>
          </p:nvGrpSpPr>
          <p:grpSpPr>
            <a:xfrm>
              <a:off x="3330453" y="1660416"/>
              <a:ext cx="5583936" cy="4978336"/>
              <a:chOff x="3166381" y="1759514"/>
              <a:chExt cx="5583936" cy="497833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34FBC53-D9B6-7042-D91C-30D75230CEF5}"/>
                  </a:ext>
                </a:extLst>
              </p:cNvPr>
              <p:cNvGrpSpPr/>
              <p:nvPr/>
            </p:nvGrpSpPr>
            <p:grpSpPr>
              <a:xfrm>
                <a:off x="3166381" y="1759514"/>
                <a:ext cx="5583936" cy="4978336"/>
                <a:chOff x="512064" y="1690688"/>
                <a:chExt cx="5583936" cy="4978336"/>
              </a:xfrm>
            </p:grpSpPr>
            <p:sp>
              <p:nvSpPr>
                <p:cNvPr id="4" name="Triangle 3">
                  <a:extLst>
                    <a:ext uri="{FF2B5EF4-FFF2-40B4-BE49-F238E27FC236}">
                      <a16:creationId xmlns:a16="http://schemas.microsoft.com/office/drawing/2014/main" id="{5F9A7255-B206-2F28-7084-FF2DBD1DFE31}"/>
                    </a:ext>
                  </a:extLst>
                </p:cNvPr>
                <p:cNvSpPr/>
                <p:nvPr/>
              </p:nvSpPr>
              <p:spPr>
                <a:xfrm>
                  <a:off x="512064" y="1690688"/>
                  <a:ext cx="5583936" cy="4978336"/>
                </a:xfrm>
                <a:prstGeom prst="triangle">
                  <a:avLst/>
                </a:prstGeom>
                <a:noFill/>
                <a:ln w="635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BDDFB776-B14D-9D39-D888-6A9386B1AF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20848" y="2740523"/>
                  <a:ext cx="1172726" cy="0"/>
                </a:xfrm>
                <a:prstGeom prst="line">
                  <a:avLst/>
                </a:prstGeom>
                <a:ln w="635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0413C253-868D-6121-AC87-B64DF58343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34191" y="3749421"/>
                  <a:ext cx="2329654" cy="0"/>
                </a:xfrm>
                <a:prstGeom prst="line">
                  <a:avLst/>
                </a:prstGeom>
                <a:ln w="635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97429816-D26E-9547-970F-3A29F4DF9D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8624" y="4765421"/>
                  <a:ext cx="3455995" cy="0"/>
                </a:xfrm>
                <a:prstGeom prst="line">
                  <a:avLst/>
                </a:prstGeom>
                <a:ln w="635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CAA4ADE-B69D-208B-62A5-5E76EBB7C4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1369" y="5813651"/>
                <a:ext cx="4600317" cy="0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1714F0A-A647-8550-6655-4EE641A379D0}"/>
                </a:ext>
              </a:extLst>
            </p:cNvPr>
            <p:cNvSpPr txBox="1"/>
            <p:nvPr/>
          </p:nvSpPr>
          <p:spPr>
            <a:xfrm>
              <a:off x="5650978" y="6029692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Building</a:t>
              </a:r>
              <a:endParaRPr lang="en-RU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A05CBD-60A2-5A25-E545-CBC0B8A1EBDC}"/>
                </a:ext>
              </a:extLst>
            </p:cNvPr>
            <p:cNvSpPr txBox="1"/>
            <p:nvPr/>
          </p:nvSpPr>
          <p:spPr>
            <a:xfrm>
              <a:off x="5157157" y="5072476"/>
              <a:ext cx="2106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Engineering Systems</a:t>
              </a:r>
              <a:endParaRPr lang="en-RU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48E7B0D-1EC4-7B78-A466-3A11A04DA53B}"/>
                </a:ext>
              </a:extLst>
            </p:cNvPr>
            <p:cNvSpPr txBox="1"/>
            <p:nvPr/>
          </p:nvSpPr>
          <p:spPr>
            <a:xfrm>
              <a:off x="5189237" y="3906081"/>
              <a:ext cx="18035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Servers, Storage, </a:t>
              </a:r>
            </a:p>
            <a:p>
              <a:pPr algn="ctr"/>
              <a:r>
                <a:rPr lang="en-US" dirty="0"/>
                <a:t>Routers, etc.</a:t>
              </a:r>
              <a:endParaRPr lang="en-RU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F52FCF-BD55-A8B7-E79F-A40CE3BA2E06}"/>
                </a:ext>
              </a:extLst>
            </p:cNvPr>
            <p:cNvSpPr txBox="1"/>
            <p:nvPr/>
          </p:nvSpPr>
          <p:spPr>
            <a:xfrm>
              <a:off x="5554442" y="2999916"/>
              <a:ext cx="10282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Standard</a:t>
              </a:r>
            </a:p>
            <a:p>
              <a:pPr algn="ctr"/>
              <a:r>
                <a:rPr lang="en-US" dirty="0"/>
                <a:t>Software</a:t>
              </a:r>
              <a:endParaRPr lang="en-RU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6AD0AA9-55EA-0770-2BB4-C950C5E2B70C}"/>
                </a:ext>
              </a:extLst>
            </p:cNvPr>
            <p:cNvSpPr txBox="1"/>
            <p:nvPr/>
          </p:nvSpPr>
          <p:spPr>
            <a:xfrm>
              <a:off x="6554640" y="1748090"/>
              <a:ext cx="22666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Applications. Services.</a:t>
              </a:r>
              <a:endParaRPr lang="ru-RU" dirty="0"/>
            </a:p>
            <a:p>
              <a:pPr algn="ctr"/>
              <a:r>
                <a:rPr lang="en-US" dirty="0"/>
                <a:t>Cloud</a:t>
              </a:r>
              <a:endParaRPr lang="en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74054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06B60-3FE6-067F-289A-CEABD952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65" y="-150253"/>
            <a:ext cx="10515600" cy="1325563"/>
          </a:xfrm>
        </p:spPr>
        <p:txBody>
          <a:bodyPr/>
          <a:lstStyle/>
          <a:p>
            <a:r>
              <a:rPr lang="en-RU" dirty="0">
                <a:latin typeface="+mn-lt"/>
              </a:rPr>
              <a:t>”TCO” angle of view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EFCBCC-C6C2-79E8-956D-CD7E56282A61}"/>
              </a:ext>
            </a:extLst>
          </p:cNvPr>
          <p:cNvGrpSpPr/>
          <p:nvPr/>
        </p:nvGrpSpPr>
        <p:grpSpPr>
          <a:xfrm>
            <a:off x="3259589" y="1342780"/>
            <a:ext cx="5672822" cy="4978337"/>
            <a:chOff x="2320413" y="1513261"/>
            <a:chExt cx="5672822" cy="497833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6FDC82-C40C-D4BC-FE6F-3995ABDCE246}"/>
                </a:ext>
              </a:extLst>
            </p:cNvPr>
            <p:cNvCxnSpPr>
              <a:cxnSpLocks/>
            </p:cNvCxnSpPr>
            <p:nvPr/>
          </p:nvCxnSpPr>
          <p:spPr>
            <a:xfrm>
              <a:off x="4273997" y="4959103"/>
              <a:ext cx="1769468" cy="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ED0E9C-06B6-6090-F0EC-F20E02C325FA}"/>
                </a:ext>
              </a:extLst>
            </p:cNvPr>
            <p:cNvGrpSpPr/>
            <p:nvPr/>
          </p:nvGrpSpPr>
          <p:grpSpPr>
            <a:xfrm>
              <a:off x="2320413" y="1513261"/>
              <a:ext cx="5672822" cy="4978337"/>
              <a:chOff x="2320413" y="1513261"/>
              <a:chExt cx="5672822" cy="4978337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6BC45B2-FB22-7818-E884-D9C5AFFF98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2464" y="5788835"/>
                <a:ext cx="758841" cy="0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90070B0-9A27-4040-0C40-CF32F46707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9865" y="3638302"/>
                <a:ext cx="3233918" cy="0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55BAE260-8076-BC3B-2B61-828247B3C709}"/>
                  </a:ext>
                </a:extLst>
              </p:cNvPr>
              <p:cNvGrpSpPr/>
              <p:nvPr/>
            </p:nvGrpSpPr>
            <p:grpSpPr>
              <a:xfrm>
                <a:off x="2320413" y="1513261"/>
                <a:ext cx="5672822" cy="4978337"/>
                <a:chOff x="2320413" y="1513261"/>
                <a:chExt cx="5672822" cy="4978337"/>
              </a:xfrm>
            </p:grpSpPr>
            <p:sp>
              <p:nvSpPr>
                <p:cNvPr id="19" name="Triangle 18">
                  <a:extLst>
                    <a:ext uri="{FF2B5EF4-FFF2-40B4-BE49-F238E27FC236}">
                      <a16:creationId xmlns:a16="http://schemas.microsoft.com/office/drawing/2014/main" id="{1AAAF304-B290-C689-4FBD-197E8C03105C}"/>
                    </a:ext>
                  </a:extLst>
                </p:cNvPr>
                <p:cNvSpPr/>
                <p:nvPr/>
              </p:nvSpPr>
              <p:spPr>
                <a:xfrm flipV="1">
                  <a:off x="2320413" y="1513261"/>
                  <a:ext cx="5672822" cy="4978337"/>
                </a:xfrm>
                <a:prstGeom prst="triangle">
                  <a:avLst/>
                </a:prstGeom>
                <a:noFill/>
                <a:ln w="635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6059AFD-C975-8FDB-73FD-09A9B8E7F589}"/>
                    </a:ext>
                  </a:extLst>
                </p:cNvPr>
                <p:cNvSpPr txBox="1"/>
                <p:nvPr/>
              </p:nvSpPr>
              <p:spPr>
                <a:xfrm>
                  <a:off x="4206423" y="2316070"/>
                  <a:ext cx="1837042" cy="646331"/>
                </a:xfrm>
                <a:prstGeom prst="rect">
                  <a:avLst/>
                </a:prstGeom>
                <a:noFill/>
              </p:spPr>
              <p:txBody>
                <a:bodyPr wrap="none" lIns="0" rIns="0" rtlCol="0">
                  <a:spAutoFit/>
                </a:bodyPr>
                <a:lstStyle/>
                <a:p>
                  <a:pPr algn="ctr"/>
                  <a:r>
                    <a:rPr lang="en-RU" sz="3600" dirty="0">
                      <a:latin typeface="DIN Next LT Pro Medium" panose="020B0603020203050203" pitchFamily="34" charset="0"/>
                    </a:rPr>
                    <a:t>Software</a:t>
                  </a:r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CD6C09B-7A4A-BFEE-63A9-F390089CC0EB}"/>
                    </a:ext>
                  </a:extLst>
                </p:cNvPr>
                <p:cNvSpPr txBox="1"/>
                <p:nvPr/>
              </p:nvSpPr>
              <p:spPr>
                <a:xfrm>
                  <a:off x="4090827" y="4114149"/>
                  <a:ext cx="2131994" cy="369332"/>
                </a:xfrm>
                <a:prstGeom prst="rect">
                  <a:avLst/>
                </a:prstGeom>
                <a:noFill/>
              </p:spPr>
              <p:txBody>
                <a:bodyPr wrap="none" lIns="0" rIns="0" rtlCol="0">
                  <a:spAutoFit/>
                </a:bodyPr>
                <a:lstStyle/>
                <a:p>
                  <a:pPr algn="ctr"/>
                  <a:r>
                    <a:rPr lang="en-RU" dirty="0">
                      <a:latin typeface="DIN Next LT Pro Medium" panose="020B0603020203050203" pitchFamily="34" charset="0"/>
                    </a:rPr>
                    <a:t>Servers, routers, etc.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E21968F-E7C6-157E-BDD1-D3885DC6A77D}"/>
                    </a:ext>
                  </a:extLst>
                </p:cNvPr>
                <p:cNvSpPr txBox="1"/>
                <p:nvPr/>
              </p:nvSpPr>
              <p:spPr>
                <a:xfrm>
                  <a:off x="5622316" y="6047707"/>
                  <a:ext cx="551433" cy="276999"/>
                </a:xfrm>
                <a:prstGeom prst="rect">
                  <a:avLst/>
                </a:prstGeom>
                <a:noFill/>
              </p:spPr>
              <p:txBody>
                <a:bodyPr wrap="none" lIns="0" rIns="0" rtlCol="0">
                  <a:spAutoFit/>
                </a:bodyPr>
                <a:lstStyle/>
                <a:p>
                  <a:pPr algn="ctr"/>
                  <a:r>
                    <a:rPr lang="en-RU" sz="1200" dirty="0">
                      <a:latin typeface="DIN Next LT Pro Medium" panose="020B0603020203050203" pitchFamily="34" charset="0"/>
                    </a:rPr>
                    <a:t>Building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CFAA4F2-E3BE-5AF9-EF68-8DAB036D9C48}"/>
                    </a:ext>
                  </a:extLst>
                </p:cNvPr>
                <p:cNvSpPr txBox="1"/>
                <p:nvPr/>
              </p:nvSpPr>
              <p:spPr>
                <a:xfrm>
                  <a:off x="4718582" y="5113906"/>
                  <a:ext cx="812723" cy="461665"/>
                </a:xfrm>
                <a:prstGeom prst="rect">
                  <a:avLst/>
                </a:prstGeom>
                <a:noFill/>
              </p:spPr>
              <p:txBody>
                <a:bodyPr wrap="none" lIns="0" rIns="0" rtlCol="0">
                  <a:spAutoFit/>
                </a:bodyPr>
                <a:lstStyle/>
                <a:p>
                  <a:pPr algn="ctr"/>
                  <a:r>
                    <a:rPr lang="en-RU" sz="1200" dirty="0">
                      <a:latin typeface="DIN Next LT Pro Medium" panose="020B0603020203050203" pitchFamily="34" charset="0"/>
                    </a:rPr>
                    <a:t>Engineering</a:t>
                  </a:r>
                </a:p>
                <a:p>
                  <a:pPr algn="ctr"/>
                  <a:r>
                    <a:rPr lang="en-RU" sz="1200" dirty="0">
                      <a:latin typeface="DIN Next LT Pro Medium" panose="020B0603020203050203" pitchFamily="34" charset="0"/>
                    </a:rPr>
                    <a:t>Systems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75348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06B60-3FE6-067F-289A-CEABD952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500" y="219249"/>
            <a:ext cx="10515600" cy="1125338"/>
          </a:xfrm>
        </p:spPr>
        <p:txBody>
          <a:bodyPr/>
          <a:lstStyle/>
          <a:p>
            <a:r>
              <a:rPr lang="en-US" dirty="0">
                <a:latin typeface="+mn-lt"/>
              </a:rPr>
              <a:t>“</a:t>
            </a:r>
            <a:r>
              <a:rPr lang="ru-RU" dirty="0">
                <a:latin typeface="+mn-lt"/>
              </a:rPr>
              <a:t>ЦОД</a:t>
            </a:r>
            <a:r>
              <a:rPr lang="en-US" dirty="0">
                <a:latin typeface="+mn-lt"/>
              </a:rPr>
              <a:t>” </a:t>
            </a:r>
            <a:r>
              <a:rPr lang="ru-RU" dirty="0">
                <a:latin typeface="+mn-lt"/>
              </a:rPr>
              <a:t>на сегодняшнем мероприятии</a:t>
            </a:r>
            <a:endParaRPr lang="en-RU" dirty="0">
              <a:latin typeface="+mn-l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5E865B-8DD4-804F-7396-0E6F7ABCE947}"/>
              </a:ext>
            </a:extLst>
          </p:cNvPr>
          <p:cNvGrpSpPr/>
          <p:nvPr/>
        </p:nvGrpSpPr>
        <p:grpSpPr>
          <a:xfrm>
            <a:off x="3304032" y="1674125"/>
            <a:ext cx="5583936" cy="4978336"/>
            <a:chOff x="3166381" y="1759514"/>
            <a:chExt cx="5583936" cy="497833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4FBC53-D9B6-7042-D91C-30D75230CEF5}"/>
                </a:ext>
              </a:extLst>
            </p:cNvPr>
            <p:cNvGrpSpPr/>
            <p:nvPr/>
          </p:nvGrpSpPr>
          <p:grpSpPr>
            <a:xfrm>
              <a:off x="3166381" y="1759514"/>
              <a:ext cx="5583936" cy="4978336"/>
              <a:chOff x="512064" y="1690688"/>
              <a:chExt cx="5583936" cy="4978336"/>
            </a:xfrm>
          </p:grpSpPr>
          <p:sp>
            <p:nvSpPr>
              <p:cNvPr id="4" name="Triangle 3">
                <a:extLst>
                  <a:ext uri="{FF2B5EF4-FFF2-40B4-BE49-F238E27FC236}">
                    <a16:creationId xmlns:a16="http://schemas.microsoft.com/office/drawing/2014/main" id="{5F9A7255-B206-2F28-7084-FF2DBD1DFE31}"/>
                  </a:ext>
                </a:extLst>
              </p:cNvPr>
              <p:cNvSpPr/>
              <p:nvPr/>
            </p:nvSpPr>
            <p:spPr>
              <a:xfrm>
                <a:off x="512064" y="1690688"/>
                <a:ext cx="5583936" cy="4978336"/>
              </a:xfrm>
              <a:prstGeom prst="triangle">
                <a:avLst/>
              </a:prstGeom>
              <a:noFill/>
              <a:ln w="635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DDFB776-B14D-9D39-D888-6A9386B1AF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0848" y="2740523"/>
                <a:ext cx="1172726" cy="0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0413C253-868D-6121-AC87-B64DF58343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34191" y="3749421"/>
                <a:ext cx="2329654" cy="0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7429816-D26E-9547-970F-3A29F4DF9D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8624" y="4765421"/>
                <a:ext cx="3455995" cy="0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CAA4ADE-B69D-208B-62A5-5E76EBB7C4B2}"/>
                </a:ext>
              </a:extLst>
            </p:cNvPr>
            <p:cNvCxnSpPr>
              <a:cxnSpLocks/>
            </p:cNvCxnSpPr>
            <p:nvPr/>
          </p:nvCxnSpPr>
          <p:spPr>
            <a:xfrm>
              <a:off x="3661369" y="5813651"/>
              <a:ext cx="4600317" cy="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1714F0A-A647-8550-6655-4EE641A379D0}"/>
              </a:ext>
            </a:extLst>
          </p:cNvPr>
          <p:cNvSpPr txBox="1"/>
          <p:nvPr/>
        </p:nvSpPr>
        <p:spPr>
          <a:xfrm>
            <a:off x="5650978" y="6029692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Building</a:t>
            </a:r>
            <a:endParaRPr lang="en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A05CBD-60A2-5A25-E545-CBC0B8A1EBDC}"/>
              </a:ext>
            </a:extLst>
          </p:cNvPr>
          <p:cNvSpPr txBox="1"/>
          <p:nvPr/>
        </p:nvSpPr>
        <p:spPr>
          <a:xfrm>
            <a:off x="5157157" y="5072476"/>
            <a:ext cx="210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Engineering Systems</a:t>
            </a:r>
            <a:endParaRPr lang="en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8E7B0D-1EC4-7B78-A466-3A11A04DA53B}"/>
              </a:ext>
            </a:extLst>
          </p:cNvPr>
          <p:cNvSpPr txBox="1"/>
          <p:nvPr/>
        </p:nvSpPr>
        <p:spPr>
          <a:xfrm>
            <a:off x="5189237" y="3906081"/>
            <a:ext cx="180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Servers, Storage, </a:t>
            </a:r>
          </a:p>
          <a:p>
            <a:pPr algn="ctr"/>
            <a:r>
              <a:rPr lang="en-US" dirty="0"/>
              <a:t>Routers, etc.</a:t>
            </a:r>
            <a:endParaRPr lang="en-R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F52FCF-BD55-A8B7-E79F-A40CE3BA2E06}"/>
              </a:ext>
            </a:extLst>
          </p:cNvPr>
          <p:cNvSpPr txBox="1"/>
          <p:nvPr/>
        </p:nvSpPr>
        <p:spPr>
          <a:xfrm>
            <a:off x="5554442" y="2999916"/>
            <a:ext cx="1028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Standard</a:t>
            </a:r>
          </a:p>
          <a:p>
            <a:pPr algn="ctr"/>
            <a:r>
              <a:rPr lang="en-US" dirty="0"/>
              <a:t>Software</a:t>
            </a:r>
            <a:endParaRPr lang="en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AD0AA9-55EA-0770-2BB4-C950C5E2B70C}"/>
              </a:ext>
            </a:extLst>
          </p:cNvPr>
          <p:cNvSpPr txBox="1"/>
          <p:nvPr/>
        </p:nvSpPr>
        <p:spPr>
          <a:xfrm>
            <a:off x="6554640" y="1748090"/>
            <a:ext cx="226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Applications. Services.</a:t>
            </a:r>
            <a:endParaRPr lang="ru-RU" dirty="0"/>
          </a:p>
          <a:p>
            <a:pPr algn="ctr"/>
            <a:r>
              <a:rPr lang="en-US" dirty="0"/>
              <a:t>Cloud</a:t>
            </a:r>
            <a:endParaRPr lang="en-RU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D48CB388-02E2-5D2D-19BE-D90F6C2F8ADB}"/>
              </a:ext>
            </a:extLst>
          </p:cNvPr>
          <p:cNvSpPr/>
          <p:nvPr/>
        </p:nvSpPr>
        <p:spPr>
          <a:xfrm>
            <a:off x="9107424" y="4748858"/>
            <a:ext cx="585216" cy="1903603"/>
          </a:xfrm>
          <a:prstGeom prst="rightBrac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E82E41-7766-CA75-0885-C9AC42DE7974}"/>
              </a:ext>
            </a:extLst>
          </p:cNvPr>
          <p:cNvSpPr txBox="1"/>
          <p:nvPr/>
        </p:nvSpPr>
        <p:spPr>
          <a:xfrm>
            <a:off x="9692640" y="5285160"/>
            <a:ext cx="2212145" cy="83099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RU" sz="2400" b="1" dirty="0">
                <a:solidFill>
                  <a:srgbClr val="FF0000"/>
                </a:solidFill>
              </a:rPr>
              <a:t>Datacenter site,</a:t>
            </a:r>
          </a:p>
          <a:p>
            <a:pPr algn="ctr"/>
            <a:r>
              <a:rPr lang="en-RU" sz="2400" b="1" dirty="0">
                <a:solidFill>
                  <a:srgbClr val="FF0000"/>
                </a:solidFill>
              </a:rPr>
              <a:t>Datacenter</a:t>
            </a:r>
          </a:p>
        </p:txBody>
      </p:sp>
    </p:spTree>
    <p:extLst>
      <p:ext uri="{BB962C8B-B14F-4D97-AF65-F5344CB8AC3E}">
        <p14:creationId xmlns:p14="http://schemas.microsoft.com/office/powerpoint/2010/main" val="325427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C82AB-D31D-4471-4388-75C3E2D1A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>
                <a:latin typeface="+mn-lt"/>
              </a:rPr>
              <a:t>Datacenters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0895C-4D4F-613B-44F5-68C9D21E78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RU" sz="3200" dirty="0"/>
              <a:t>AI in datacenters</a:t>
            </a:r>
          </a:p>
          <a:p>
            <a:r>
              <a:rPr lang="en-RU" sz="3200" dirty="0"/>
              <a:t>DCIM</a:t>
            </a:r>
          </a:p>
          <a:p>
            <a:r>
              <a:rPr lang="en-RU" sz="3200" dirty="0"/>
              <a:t>Edge datacenters</a:t>
            </a:r>
          </a:p>
          <a:p>
            <a:r>
              <a:rPr lang="en-RU" sz="3200" dirty="0"/>
              <a:t>Staff shortage</a:t>
            </a:r>
          </a:p>
          <a:p>
            <a:r>
              <a:rPr lang="en-RU" sz="3200" dirty="0"/>
              <a:t>Compressorless cooling</a:t>
            </a:r>
          </a:p>
          <a:p>
            <a:r>
              <a:rPr lang="en-RU" sz="3200" dirty="0"/>
              <a:t>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82D560-70E2-0BDD-71C0-5FDBB804EA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RU" sz="3200" dirty="0"/>
              <a:t>S</a:t>
            </a:r>
            <a:r>
              <a:rPr lang="en-GB" sz="3200" dirty="0"/>
              <a:t>o</a:t>
            </a:r>
            <a:r>
              <a:rPr lang="en-RU" sz="3200" dirty="0"/>
              <a:t>ftware-defined power</a:t>
            </a:r>
          </a:p>
          <a:p>
            <a:r>
              <a:rPr lang="en-RU" sz="3200" dirty="0"/>
              <a:t>Multisite resiliency</a:t>
            </a:r>
          </a:p>
          <a:p>
            <a:r>
              <a:rPr lang="en-RU" sz="3200" dirty="0"/>
              <a:t>Direct liquid cooling</a:t>
            </a:r>
          </a:p>
          <a:p>
            <a:r>
              <a:rPr lang="en-RU" sz="3200" dirty="0"/>
              <a:t>Fuel cells</a:t>
            </a:r>
          </a:p>
          <a:p>
            <a:r>
              <a:rPr lang="en-RU" sz="3200" dirty="0"/>
              <a:t>Heat rejection into water</a:t>
            </a:r>
          </a:p>
          <a:p>
            <a:r>
              <a:rPr lang="en-RU" sz="3200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D3474-8212-E85C-D0E3-D219B3BAF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545D-0BC7-6D45-A7A9-AAFCC44900F0}" type="slidenum">
              <a:rPr lang="en-RU" smtClean="0"/>
              <a:t>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01295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9D544-68F4-392A-9FC7-8448D90A1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712" y="-233158"/>
            <a:ext cx="11131296" cy="1192696"/>
          </a:xfrm>
        </p:spPr>
        <p:txBody>
          <a:bodyPr>
            <a:normAutofit/>
          </a:bodyPr>
          <a:lstStyle/>
          <a:p>
            <a:r>
              <a:rPr lang="en-RU" sz="3700" dirty="0">
                <a:latin typeface="+mn-lt"/>
              </a:rPr>
              <a:t>Uptime Institute Global Datacenter Survey (2023, #13)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51776-D822-7126-F0DF-27F3A9B60A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D7F0A-0D13-AA36-F8A2-267D28632F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7A47D-65FD-9E19-4CF1-70DDF8033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ED79CC-D63D-0FAB-416C-DA01B5EF6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979" y="1092884"/>
            <a:ext cx="4031750" cy="576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75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783E81-DB46-DDF4-243A-DCCF21B11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FFFFFF"/>
                </a:solidFill>
              </a:rPr>
              <a:t>Trends 1. </a:t>
            </a:r>
            <a:r>
              <a:rPr lang="ru-RU" sz="6600" dirty="0">
                <a:solidFill>
                  <a:srgbClr val="FFFFFF"/>
                </a:solidFill>
              </a:rPr>
              <a:t>Энергопотребление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EE259-E47C-F7F3-4BE8-0D9B19E45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FFFFFF"/>
                </a:solidFill>
              </a:rPr>
              <a:t>Снижение энергопотребления</a:t>
            </a: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FFFFFF"/>
                </a:solidFill>
              </a:rPr>
              <a:t>Использование энергии из возобновляемых источников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wind turbines in a field&#10;&#10;Description automatically generated with medium confidence">
            <a:extLst>
              <a:ext uri="{FF2B5EF4-FFF2-40B4-BE49-F238E27FC236}">
                <a16:creationId xmlns:a16="http://schemas.microsoft.com/office/drawing/2014/main" id="{FA6D5CAB-E0B7-70CF-F148-8060DEF3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5"/>
          <a:stretch/>
        </p:blipFill>
        <p:spPr>
          <a:xfrm>
            <a:off x="0" y="15250"/>
            <a:ext cx="1218893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49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C86687-6C09-2317-CBE4-EA267DBB7F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7115E5-8408-CF23-E866-3F25F8E9D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27" y="2062663"/>
            <a:ext cx="5276548" cy="2387600"/>
          </a:xfrm>
        </p:spPr>
        <p:txBody>
          <a:bodyPr>
            <a:noAutofit/>
          </a:bodyPr>
          <a:lstStyle/>
          <a:p>
            <a:br>
              <a:rPr lang="en-RU" sz="4400" b="1" dirty="0"/>
            </a:br>
            <a:r>
              <a:rPr lang="ru-RU" sz="4400" b="1" dirty="0"/>
              <a:t>Электроэнергия</a:t>
            </a:r>
            <a:r>
              <a:rPr lang="en-RU" sz="4400" b="1" dirty="0"/>
              <a:t>. </a:t>
            </a:r>
            <a:br>
              <a:rPr lang="ru-RU" sz="4400" b="1" dirty="0"/>
            </a:br>
            <a:r>
              <a:rPr lang="ru-RU" sz="4400" b="1" dirty="0"/>
              <a:t>Почему это так важно</a:t>
            </a:r>
            <a:r>
              <a:rPr lang="en-RU" sz="4400" b="1" dirty="0"/>
              <a:t>?</a:t>
            </a:r>
            <a:br>
              <a:rPr lang="en-RU" sz="4400" b="1" dirty="0"/>
            </a:br>
            <a:br>
              <a:rPr lang="en-RU" sz="4400" b="1" dirty="0"/>
            </a:br>
            <a:endParaRPr lang="en-RU" sz="44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69EBE-56C6-F9B6-2139-E213D47B92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RU" dirty="0"/>
          </a:p>
        </p:txBody>
      </p:sp>
      <p:pic>
        <p:nvPicPr>
          <p:cNvPr id="3" name="Video 4" descr="A factory with smoke coming out of it&#10;&#10;Description automatically generated with low confidence">
            <a:extLst>
              <a:ext uri="{FF2B5EF4-FFF2-40B4-BE49-F238E27FC236}">
                <a16:creationId xmlns:a16="http://schemas.microsoft.com/office/drawing/2014/main" id="{1D41A391-AC42-7800-D7ED-57ACA2723F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925" r="20719" b="1"/>
          <a:stretch/>
        </p:blipFill>
        <p:spPr>
          <a:xfrm>
            <a:off x="4724400" y="-8798"/>
            <a:ext cx="7474342" cy="6871883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9510 w 7474342"/>
              <a:gd name="connsiteY0" fmla="*/ 0 h 6871883"/>
              <a:gd name="connsiteX1" fmla="*/ 7474342 w 7474342"/>
              <a:gd name="connsiteY1" fmla="*/ 5715 h 6871883"/>
              <a:gd name="connsiteX2" fmla="*/ 7474342 w 7474342"/>
              <a:gd name="connsiteY2" fmla="*/ 6866890 h 6871883"/>
              <a:gd name="connsiteX3" fmla="*/ 0 w 7474342"/>
              <a:gd name="connsiteY3" fmla="*/ 6871883 h 6871883"/>
              <a:gd name="connsiteX4" fmla="*/ 2219510 w 7474342"/>
              <a:gd name="connsiteY4" fmla="*/ 0 h 6871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342" h="6871883">
                <a:moveTo>
                  <a:pt x="2219510" y="0"/>
                </a:moveTo>
                <a:lnTo>
                  <a:pt x="7474342" y="5715"/>
                </a:lnTo>
                <a:lnTo>
                  <a:pt x="7474342" y="6866890"/>
                </a:lnTo>
                <a:lnTo>
                  <a:pt x="0" y="6871883"/>
                </a:lnTo>
                <a:lnTo>
                  <a:pt x="2219510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10433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FAED4-140D-7B08-CD12-4C00F0692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85084"/>
            <a:ext cx="10622280" cy="1192696"/>
          </a:xfrm>
        </p:spPr>
        <p:txBody>
          <a:bodyPr/>
          <a:lstStyle/>
          <a:p>
            <a:r>
              <a:rPr lang="ru-RU" dirty="0">
                <a:latin typeface="+mn-lt"/>
              </a:rPr>
              <a:t>Глобальное потребление </a:t>
            </a:r>
            <a:br>
              <a:rPr lang="ru-RU" dirty="0">
                <a:latin typeface="+mn-lt"/>
              </a:rPr>
            </a:br>
            <a:r>
              <a:rPr lang="ru-RU" dirty="0">
                <a:latin typeface="+mn-lt"/>
              </a:rPr>
              <a:t>энергии </a:t>
            </a:r>
            <a:r>
              <a:rPr lang="ru-RU" dirty="0" err="1">
                <a:latin typeface="+mn-lt"/>
              </a:rPr>
              <a:t>ЦОДами</a:t>
            </a:r>
            <a:endParaRPr lang="en-RU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D63FD-A116-A2BC-9D02-5A5EE0439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RU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B75D988-111C-4D61-9C32-A89B439A4302}"/>
              </a:ext>
            </a:extLst>
          </p:cNvPr>
          <p:cNvGraphicFramePr>
            <a:graphicFrameLocks/>
          </p:cNvGraphicFramePr>
          <p:nvPr/>
        </p:nvGraphicFramePr>
        <p:xfrm>
          <a:off x="650876" y="1825625"/>
          <a:ext cx="6850591" cy="2114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2380EC8-6874-451F-B698-4F1389D6E2C0}"/>
              </a:ext>
            </a:extLst>
          </p:cNvPr>
          <p:cNvGraphicFramePr>
            <a:graphicFrameLocks/>
          </p:cNvGraphicFramePr>
          <p:nvPr/>
        </p:nvGraphicFramePr>
        <p:xfrm>
          <a:off x="745067" y="4091965"/>
          <a:ext cx="7033429" cy="1933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B14E060-2409-430B-97B2-7BA834A11433}"/>
              </a:ext>
            </a:extLst>
          </p:cNvPr>
          <p:cNvGraphicFramePr>
            <a:graphicFrameLocks/>
          </p:cNvGraphicFramePr>
          <p:nvPr/>
        </p:nvGraphicFramePr>
        <p:xfrm>
          <a:off x="7688791" y="2298339"/>
          <a:ext cx="4314825" cy="304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4153F4-FF5E-0975-15BE-6DC52626315C}"/>
              </a:ext>
            </a:extLst>
          </p:cNvPr>
          <p:cNvSpPr txBox="1"/>
          <p:nvPr/>
        </p:nvSpPr>
        <p:spPr>
          <a:xfrm>
            <a:off x="8741664" y="587654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F9F4AF-7BB7-415D-B710-84400AE284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5585" y="467325"/>
            <a:ext cx="4533123" cy="83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588434"/>
      </p:ext>
    </p:extLst>
  </p:cSld>
  <p:clrMapOvr>
    <a:masterClrMapping/>
  </p:clrMapOvr>
</p:sld>
</file>

<file path=ppt/theme/theme1.xml><?xml version="1.0" encoding="utf-8"?>
<a:theme xmlns:a="http://schemas.openxmlformats.org/drawingml/2006/main" name="Uptime 2022 A - Primary Template">
  <a:themeElements>
    <a:clrScheme name="Custom 19">
      <a:dk1>
        <a:sysClr val="windowText" lastClr="000000"/>
      </a:dk1>
      <a:lt1>
        <a:sysClr val="window" lastClr="FFFFFF"/>
      </a:lt1>
      <a:dk2>
        <a:srgbClr val="00558C"/>
      </a:dk2>
      <a:lt2>
        <a:srgbClr val="E7E6E6"/>
      </a:lt2>
      <a:accent1>
        <a:srgbClr val="009CDE"/>
      </a:accent1>
      <a:accent2>
        <a:srgbClr val="0067AC"/>
      </a:accent2>
      <a:accent3>
        <a:srgbClr val="93C90F"/>
      </a:accent3>
      <a:accent4>
        <a:srgbClr val="FF8F1C"/>
      </a:accent4>
      <a:accent5>
        <a:srgbClr val="8E3A80"/>
      </a:accent5>
      <a:accent6>
        <a:srgbClr val="F37021"/>
      </a:accent6>
      <a:hlink>
        <a:srgbClr val="A6192E"/>
      </a:hlink>
      <a:folHlink>
        <a:srgbClr val="621244"/>
      </a:folHlink>
    </a:clrScheme>
    <a:fontScheme name="UI 2022">
      <a:majorFont>
        <a:latin typeface="DIN Next LT Pro Light"/>
        <a:ea typeface=""/>
        <a:cs typeface=""/>
      </a:majorFont>
      <a:minorFont>
        <a:latin typeface="DIN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Ins="0">
        <a:spAutoFit/>
      </a:bodyPr>
      <a:lstStyle>
        <a:defPPr algn="ctr">
          <a:defRPr sz="1200" dirty="0" smtClean="0">
            <a:latin typeface="DIN Next LT Pro Medium" panose="020B060302020305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ptime 2022 B - Alt Template">
  <a:themeElements>
    <a:clrScheme name="UptimeInstitute 2022">
      <a:dk1>
        <a:sysClr val="windowText" lastClr="000000"/>
      </a:dk1>
      <a:lt1>
        <a:sysClr val="window" lastClr="FFFFFF"/>
      </a:lt1>
      <a:dk2>
        <a:srgbClr val="00558C"/>
      </a:dk2>
      <a:lt2>
        <a:srgbClr val="E7E6E6"/>
      </a:lt2>
      <a:accent1>
        <a:srgbClr val="009CDE"/>
      </a:accent1>
      <a:accent2>
        <a:srgbClr val="0067AC"/>
      </a:accent2>
      <a:accent3>
        <a:srgbClr val="93C90F"/>
      </a:accent3>
      <a:accent4>
        <a:srgbClr val="FF8F1C"/>
      </a:accent4>
      <a:accent5>
        <a:srgbClr val="8E3A80"/>
      </a:accent5>
      <a:accent6>
        <a:srgbClr val="FA4616"/>
      </a:accent6>
      <a:hlink>
        <a:srgbClr val="A6192E"/>
      </a:hlink>
      <a:folHlink>
        <a:srgbClr val="621244"/>
      </a:folHlink>
    </a:clrScheme>
    <a:fontScheme name="UI 2022">
      <a:majorFont>
        <a:latin typeface="DIN Next LT Pro Light"/>
        <a:ea typeface=""/>
        <a:cs typeface=""/>
      </a:majorFont>
      <a:minorFont>
        <a:latin typeface="DIN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Ins="0">
        <a:spAutoFit/>
      </a:bodyPr>
      <a:lstStyle>
        <a:defPPr algn="ctr">
          <a:defRPr sz="1200" dirty="0" smtClean="0">
            <a:latin typeface="DIN Next LT Pro Medium" panose="020B060302020305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Uptime 2022 A - Primary Template">
  <a:themeElements>
    <a:clrScheme name="UptimeInstitute 2022">
      <a:dk1>
        <a:sysClr val="windowText" lastClr="000000"/>
      </a:dk1>
      <a:lt1>
        <a:sysClr val="window" lastClr="FFFFFF"/>
      </a:lt1>
      <a:dk2>
        <a:srgbClr val="00558C"/>
      </a:dk2>
      <a:lt2>
        <a:srgbClr val="E7E6E6"/>
      </a:lt2>
      <a:accent1>
        <a:srgbClr val="009CDE"/>
      </a:accent1>
      <a:accent2>
        <a:srgbClr val="0067AC"/>
      </a:accent2>
      <a:accent3>
        <a:srgbClr val="93C90F"/>
      </a:accent3>
      <a:accent4>
        <a:srgbClr val="FF8F1C"/>
      </a:accent4>
      <a:accent5>
        <a:srgbClr val="8E3A80"/>
      </a:accent5>
      <a:accent6>
        <a:srgbClr val="FA4616"/>
      </a:accent6>
      <a:hlink>
        <a:srgbClr val="A6192E"/>
      </a:hlink>
      <a:folHlink>
        <a:srgbClr val="621244"/>
      </a:folHlink>
    </a:clrScheme>
    <a:fontScheme name="UI 2022">
      <a:majorFont>
        <a:latin typeface="DIN Next LT Pro Light"/>
        <a:ea typeface=""/>
        <a:cs typeface=""/>
      </a:majorFont>
      <a:minorFont>
        <a:latin typeface="DIN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Ins="0">
        <a:spAutoFit/>
      </a:bodyPr>
      <a:lstStyle>
        <a:defPPr algn="ctr">
          <a:defRPr sz="1200" dirty="0" smtClean="0">
            <a:latin typeface="DIN Next LT Pro Medium" panose="020B060302020305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49161</TotalTime>
  <Words>477</Words>
  <Application>Microsoft Macintosh PowerPoint</Application>
  <PresentationFormat>Widescreen</PresentationFormat>
  <Paragraphs>107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Wingdings</vt:lpstr>
      <vt:lpstr>DIN Next LT Pro</vt:lpstr>
      <vt:lpstr>DIN Next LT Pro Medium</vt:lpstr>
      <vt:lpstr>DIN Next LT Pro Light</vt:lpstr>
      <vt:lpstr>Arial</vt:lpstr>
      <vt:lpstr>Uptime 2022 A - Primary Template</vt:lpstr>
      <vt:lpstr>Uptime 2022 B - Alt Template</vt:lpstr>
      <vt:lpstr>1_Uptime 2022 A - Primary Template</vt:lpstr>
      <vt:lpstr> ЦОДы: глобальный рынок и тренды  Ереван,  13 октября 2023 </vt:lpstr>
      <vt:lpstr>ЦОД в широком  смысле</vt:lpstr>
      <vt:lpstr>”TCO” angle of view</vt:lpstr>
      <vt:lpstr>“ЦОД” на сегодняшнем мероприятии</vt:lpstr>
      <vt:lpstr>Datacenters trends</vt:lpstr>
      <vt:lpstr>Uptime Institute Global Datacenter Survey (2023, #13)  </vt:lpstr>
      <vt:lpstr>Trends 1. Энергопотребление</vt:lpstr>
      <vt:lpstr> Электроэнергия.  Почему это так важно?  </vt:lpstr>
      <vt:lpstr>Глобальное потребление  энергии ЦОДами</vt:lpstr>
      <vt:lpstr>Текущая полезная нагрузка ЦОДов</vt:lpstr>
      <vt:lpstr>Несколько фактов об энергопотреблении</vt:lpstr>
      <vt:lpstr>PowerPoint Presentation</vt:lpstr>
      <vt:lpstr>Uptime Sustainability Report Series</vt:lpstr>
      <vt:lpstr>PowerPoint Presentation</vt:lpstr>
      <vt:lpstr>Миграция нагрузки ЦОДов. Весь мир</vt:lpstr>
      <vt:lpstr>Миграция нагрузки ЦОДов. Северная Америка,  ЦОДы &gt; 5МВт</vt:lpstr>
      <vt:lpstr>Тенденции. Резюме</vt:lpstr>
      <vt:lpstr>Спасибо за внимание!  Вопросы?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Musolino</dc:creator>
  <cp:lastModifiedBy>Alexey Solodovnikov</cp:lastModifiedBy>
  <cp:revision>228</cp:revision>
  <dcterms:created xsi:type="dcterms:W3CDTF">2022-06-20T23:42:45Z</dcterms:created>
  <dcterms:modified xsi:type="dcterms:W3CDTF">2023-10-13T06:26:10Z</dcterms:modified>
</cp:coreProperties>
</file>