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3.xml" ContentType="application/vnd.openxmlformats-officedocument.presentationml.tags+xml"/>
  <Override PartName="/ppt/notesSlides/notesSlide8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1" r:id="rId2"/>
    <p:sldId id="11980" r:id="rId3"/>
    <p:sldId id="1859" r:id="rId4"/>
    <p:sldId id="1852" r:id="rId5"/>
    <p:sldId id="11974" r:id="rId6"/>
    <p:sldId id="1849" r:id="rId7"/>
    <p:sldId id="1858" r:id="rId8"/>
    <p:sldId id="1861" r:id="rId9"/>
    <p:sldId id="1851" r:id="rId10"/>
    <p:sldId id="326" r:id="rId11"/>
    <p:sldId id="11981" r:id="rId12"/>
    <p:sldId id="11976" r:id="rId13"/>
    <p:sldId id="1829" r:id="rId14"/>
    <p:sldId id="1833" r:id="rId15"/>
    <p:sldId id="11977" r:id="rId16"/>
    <p:sldId id="958" r:id="rId17"/>
    <p:sldId id="1709" r:id="rId18"/>
    <p:sldId id="1727" r:id="rId19"/>
    <p:sldId id="1728" r:id="rId20"/>
    <p:sldId id="1732" r:id="rId21"/>
    <p:sldId id="1826" r:id="rId22"/>
    <p:sldId id="1725" r:id="rId23"/>
    <p:sldId id="273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602" autoAdjust="0"/>
  </p:normalViewPr>
  <p:slideViewPr>
    <p:cSldViewPr snapToGrid="0">
      <p:cViewPr varScale="1">
        <p:scale>
          <a:sx n="70" d="100"/>
          <a:sy n="70" d="100"/>
        </p:scale>
        <p:origin x="11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434288-2031-45E7-980F-B69F1FD75538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C74C75E-FB6E-4FB4-BC06-6193CF9799A0}">
      <dgm:prSet phldrT="[文本]"/>
      <dgm:spPr>
        <a:xfrm>
          <a:off x="2508002" y="1492002"/>
          <a:ext cx="1079994" cy="1079994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CN" dirty="0">
              <a:solidFill>
                <a:srgbClr val="FFFFFF"/>
              </a:solidFill>
              <a:latin typeface="Arial"/>
              <a:ea typeface="微软雅黑 Light"/>
              <a:cs typeface="+mn-cs"/>
            </a:rPr>
            <a:t>MR33</a:t>
          </a:r>
          <a:endParaRPr lang="zh-CN" altLang="en-US" dirty="0">
            <a:solidFill>
              <a:srgbClr val="FFFFFF"/>
            </a:solidFill>
            <a:latin typeface="Arial"/>
            <a:ea typeface="微软雅黑 Light"/>
            <a:cs typeface="+mn-cs"/>
          </a:endParaRPr>
        </a:p>
      </dgm:t>
    </dgm:pt>
    <dgm:pt modelId="{426F7148-51ED-49F0-A756-412D948D2AF3}" type="parTrans" cxnId="{C5AA4310-0A62-4932-9102-C22910C438BF}">
      <dgm:prSet/>
      <dgm:spPr/>
      <dgm:t>
        <a:bodyPr/>
        <a:lstStyle/>
        <a:p>
          <a:endParaRPr lang="zh-CN" altLang="en-US"/>
        </a:p>
      </dgm:t>
    </dgm:pt>
    <dgm:pt modelId="{398893C1-327D-481C-B3D5-0115E2733B94}" type="sibTrans" cxnId="{C5AA4310-0A62-4932-9102-C22910C438BF}">
      <dgm:prSet/>
      <dgm:spPr/>
      <dgm:t>
        <a:bodyPr/>
        <a:lstStyle/>
        <a:p>
          <a:endParaRPr lang="zh-CN" altLang="en-US"/>
        </a:p>
      </dgm:t>
    </dgm:pt>
    <dgm:pt modelId="{2A7F6C8A-1272-4A48-97FB-893DBEC75ACA}">
      <dgm:prSet phldrT="[文本]" custT="1"/>
      <dgm:spPr>
        <a:xfrm>
          <a:off x="2544291" y="1843"/>
          <a:ext cx="1007417" cy="1007417"/>
        </a:xfrm>
        <a:prstGeom prst="ellipse">
          <a:avLst/>
        </a:prstGeom>
        <a:solidFill>
          <a:srgbClr val="D2D2D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CN" sz="1200" b="1" dirty="0">
              <a:solidFill>
                <a:srgbClr val="C00000"/>
              </a:solidFill>
              <a:latin typeface="Arial"/>
              <a:ea typeface="微软雅黑 Light"/>
              <a:cs typeface="+mn-cs"/>
            </a:rPr>
            <a:t>Reliable</a:t>
          </a:r>
          <a:endParaRPr lang="zh-CN" altLang="en-US" sz="1200" b="1" dirty="0">
            <a:solidFill>
              <a:srgbClr val="C00000"/>
            </a:solidFill>
            <a:latin typeface="Arial"/>
            <a:ea typeface="微软雅黑 Light"/>
            <a:cs typeface="+mn-cs"/>
          </a:endParaRPr>
        </a:p>
      </dgm:t>
    </dgm:pt>
    <dgm:pt modelId="{2F36A2EC-4A45-4B9A-84F5-CFBDAD6F1101}" type="parTrans" cxnId="{EE634380-E69B-47B0-BFC0-19A4FD59F006}">
      <dgm:prSet/>
      <dgm:spPr/>
      <dgm:t>
        <a:bodyPr/>
        <a:lstStyle/>
        <a:p>
          <a:endParaRPr lang="zh-CN" altLang="en-US"/>
        </a:p>
      </dgm:t>
    </dgm:pt>
    <dgm:pt modelId="{DA43FA21-A1B1-4332-BDF5-6C9B2FF8AEC8}" type="sibTrans" cxnId="{EE634380-E69B-47B0-BFC0-19A4FD59F006}">
      <dgm:prSet/>
      <dgm:spPr>
        <a:xfrm>
          <a:off x="1485285" y="469285"/>
          <a:ext cx="3125428" cy="3125428"/>
        </a:xfrm>
        <a:prstGeom prst="blockArc">
          <a:avLst>
            <a:gd name="adj1" fmla="val 16200000"/>
            <a:gd name="adj2" fmla="val 0"/>
            <a:gd name="adj3" fmla="val 4642"/>
          </a:avLst>
        </a:prstGeom>
        <a:noFill/>
        <a:ln w="12700" cmpd="dbl">
          <a:solidFill>
            <a:srgbClr val="C00000"/>
          </a:solidFill>
        </a:ln>
        <a:effectLst/>
      </dgm:spPr>
      <dgm:t>
        <a:bodyPr/>
        <a:lstStyle/>
        <a:p>
          <a:endParaRPr lang="zh-CN" altLang="en-US"/>
        </a:p>
      </dgm:t>
    </dgm:pt>
    <dgm:pt modelId="{5ECE0AAD-23BA-42C2-95AD-5CD9C5987BF6}">
      <dgm:prSet phldrT="[文本]" custT="1"/>
      <dgm:spPr>
        <a:xfrm>
          <a:off x="4070738" y="1528291"/>
          <a:ext cx="1007417" cy="1007417"/>
        </a:xfrm>
        <a:prstGeom prst="ellipse">
          <a:avLst/>
        </a:prstGeom>
        <a:solidFill>
          <a:srgbClr val="D2D2D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CN" sz="1000" dirty="0">
              <a:solidFill>
                <a:srgbClr val="C00000"/>
              </a:solidFill>
              <a:latin typeface="Arial"/>
              <a:ea typeface="微软雅黑 Light"/>
              <a:cs typeface="+mn-cs"/>
            </a:rPr>
            <a:t> </a:t>
          </a:r>
          <a:r>
            <a:rPr lang="en-US" altLang="zh-CN" sz="1200" b="1" dirty="0">
              <a:solidFill>
                <a:srgbClr val="C00000"/>
              </a:solidFill>
              <a:latin typeface="Arial"/>
              <a:ea typeface="微软雅黑 Light"/>
              <a:cs typeface="+mn-cs"/>
            </a:rPr>
            <a:t>Efficient</a:t>
          </a:r>
          <a:endParaRPr lang="zh-CN" altLang="en-US" sz="1200" b="1" dirty="0">
            <a:solidFill>
              <a:srgbClr val="C00000"/>
            </a:solidFill>
            <a:latin typeface="Arial"/>
            <a:ea typeface="微软雅黑 Light"/>
            <a:cs typeface="+mn-cs"/>
          </a:endParaRPr>
        </a:p>
      </dgm:t>
    </dgm:pt>
    <dgm:pt modelId="{DF39F10B-1B33-48FA-B0A9-0D0A320D462B}" type="parTrans" cxnId="{CD215846-D4C9-44D5-AAAF-432E12C7A797}">
      <dgm:prSet/>
      <dgm:spPr/>
      <dgm:t>
        <a:bodyPr/>
        <a:lstStyle/>
        <a:p>
          <a:endParaRPr lang="zh-CN" altLang="en-US"/>
        </a:p>
      </dgm:t>
    </dgm:pt>
    <dgm:pt modelId="{320568BF-4D00-4BE0-8360-2EE9D6F114D8}" type="sibTrans" cxnId="{CD215846-D4C9-44D5-AAAF-432E12C7A797}">
      <dgm:prSet/>
      <dgm:spPr>
        <a:xfrm>
          <a:off x="1485285" y="469285"/>
          <a:ext cx="3125428" cy="3125428"/>
        </a:xfrm>
        <a:prstGeom prst="blockArc">
          <a:avLst>
            <a:gd name="adj1" fmla="val 0"/>
            <a:gd name="adj2" fmla="val 5400000"/>
            <a:gd name="adj3" fmla="val 4642"/>
          </a:avLst>
        </a:prstGeom>
        <a:noFill/>
        <a:ln>
          <a:solidFill>
            <a:srgbClr val="C00000"/>
          </a:solidFill>
        </a:ln>
        <a:effectLst/>
      </dgm:spPr>
      <dgm:t>
        <a:bodyPr/>
        <a:lstStyle/>
        <a:p>
          <a:endParaRPr lang="zh-CN" altLang="en-US"/>
        </a:p>
      </dgm:t>
    </dgm:pt>
    <dgm:pt modelId="{E5F88DB3-C491-43A8-B177-4CF8067389B6}">
      <dgm:prSet phldrT="[文本]" custT="1"/>
      <dgm:spPr>
        <a:xfrm>
          <a:off x="2544291" y="3054738"/>
          <a:ext cx="1007417" cy="1007417"/>
        </a:xfrm>
        <a:prstGeom prst="ellipse">
          <a:avLst/>
        </a:prstGeom>
        <a:solidFill>
          <a:srgbClr val="D2D2D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CN" sz="1200" b="1" dirty="0" err="1">
              <a:solidFill>
                <a:srgbClr val="C00000"/>
              </a:solidFill>
              <a:latin typeface="Arial"/>
              <a:ea typeface="微软雅黑 Light"/>
              <a:cs typeface="+mn-cs"/>
            </a:rPr>
            <a:t>Conveni-ent</a:t>
          </a:r>
          <a:endParaRPr lang="zh-CN" altLang="en-US" sz="1200" dirty="0">
            <a:solidFill>
              <a:srgbClr val="FFFFFF"/>
            </a:solidFill>
            <a:latin typeface="Arial"/>
            <a:ea typeface="微软雅黑 Light"/>
            <a:cs typeface="+mn-cs"/>
          </a:endParaRPr>
        </a:p>
      </dgm:t>
    </dgm:pt>
    <dgm:pt modelId="{B3B5C56E-7C23-4527-BC1F-890BF8850F3B}" type="parTrans" cxnId="{DF35877E-CC05-4C06-A508-4E9B1E253123}">
      <dgm:prSet/>
      <dgm:spPr/>
      <dgm:t>
        <a:bodyPr/>
        <a:lstStyle/>
        <a:p>
          <a:endParaRPr lang="zh-CN" altLang="en-US"/>
        </a:p>
      </dgm:t>
    </dgm:pt>
    <dgm:pt modelId="{1AEDBB5A-DA84-46D7-AFDA-E50579E98A05}" type="sibTrans" cxnId="{DF35877E-CC05-4C06-A508-4E9B1E253123}">
      <dgm:prSet/>
      <dgm:spPr>
        <a:xfrm>
          <a:off x="1485285" y="469285"/>
          <a:ext cx="3125428" cy="312542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noFill/>
        <a:ln>
          <a:solidFill>
            <a:srgbClr val="C00000"/>
          </a:solidFill>
        </a:ln>
        <a:effectLst/>
      </dgm:spPr>
      <dgm:t>
        <a:bodyPr/>
        <a:lstStyle/>
        <a:p>
          <a:endParaRPr lang="zh-CN" altLang="en-US"/>
        </a:p>
      </dgm:t>
    </dgm:pt>
    <dgm:pt modelId="{554D8526-1A22-4BC9-9DBC-CEE4BC3B224D}">
      <dgm:prSet phldrT="[文本]" custT="1"/>
      <dgm:spPr>
        <a:xfrm>
          <a:off x="1017843" y="1528291"/>
          <a:ext cx="1007417" cy="1007417"/>
        </a:xfrm>
        <a:prstGeom prst="ellipse">
          <a:avLst/>
        </a:prstGeom>
        <a:solidFill>
          <a:srgbClr val="D2D2D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CN" sz="1200" b="1" dirty="0">
              <a:solidFill>
                <a:srgbClr val="C00000"/>
              </a:solidFill>
              <a:latin typeface="Arial"/>
              <a:ea typeface="微软雅黑 Light"/>
              <a:cs typeface="+mn-cs"/>
            </a:rPr>
            <a:t>Smart</a:t>
          </a:r>
          <a:endParaRPr lang="zh-CN" altLang="en-US" sz="1200" b="1" dirty="0">
            <a:solidFill>
              <a:srgbClr val="C00000"/>
            </a:solidFill>
            <a:latin typeface="Arial"/>
            <a:ea typeface="微软雅黑 Light"/>
            <a:cs typeface="+mn-cs"/>
          </a:endParaRPr>
        </a:p>
      </dgm:t>
    </dgm:pt>
    <dgm:pt modelId="{13981C9C-188D-4400-BD42-87FE29892EE8}" type="parTrans" cxnId="{C3D1FFCB-1C93-48EF-B3D3-7D77BF6AD4B6}">
      <dgm:prSet/>
      <dgm:spPr/>
      <dgm:t>
        <a:bodyPr/>
        <a:lstStyle/>
        <a:p>
          <a:endParaRPr lang="zh-CN" altLang="en-US"/>
        </a:p>
      </dgm:t>
    </dgm:pt>
    <dgm:pt modelId="{A04E98F2-B42D-48D3-A974-509EAE424606}" type="sibTrans" cxnId="{C3D1FFCB-1C93-48EF-B3D3-7D77BF6AD4B6}">
      <dgm:prSet/>
      <dgm:spPr>
        <a:xfrm>
          <a:off x="1485285" y="469285"/>
          <a:ext cx="3125428" cy="312542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noFill/>
        <a:ln cmpd="dbl">
          <a:solidFill>
            <a:srgbClr val="C00000"/>
          </a:solidFill>
        </a:ln>
        <a:effectLst/>
      </dgm:spPr>
      <dgm:t>
        <a:bodyPr/>
        <a:lstStyle/>
        <a:p>
          <a:endParaRPr lang="zh-CN" altLang="en-US"/>
        </a:p>
      </dgm:t>
    </dgm:pt>
    <dgm:pt modelId="{7329F662-1736-4793-A0D0-83798D88B22D}" type="pres">
      <dgm:prSet presAssocID="{39434288-2031-45E7-980F-B69F1FD7553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6ACBD9F-8291-4290-BF60-08D52D3E3E22}" type="pres">
      <dgm:prSet presAssocID="{7C74C75E-FB6E-4FB4-BC06-6193CF9799A0}" presName="centerShape" presStyleLbl="node0" presStyleIdx="0" presStyleCnt="1" custScaleX="75043" custScaleY="75043"/>
      <dgm:spPr/>
    </dgm:pt>
    <dgm:pt modelId="{308B61FE-BF14-407A-8C2D-6CE016CB8C65}" type="pres">
      <dgm:prSet presAssocID="{2A7F6C8A-1272-4A48-97FB-893DBEC75ACA}" presName="node" presStyleLbl="node1" presStyleIdx="0" presStyleCnt="4">
        <dgm:presLayoutVars>
          <dgm:bulletEnabled val="1"/>
        </dgm:presLayoutVars>
      </dgm:prSet>
      <dgm:spPr/>
    </dgm:pt>
    <dgm:pt modelId="{3774E072-7710-4E98-A030-E133D32EFC75}" type="pres">
      <dgm:prSet presAssocID="{2A7F6C8A-1272-4A48-97FB-893DBEC75ACA}" presName="dummy" presStyleCnt="0"/>
      <dgm:spPr/>
    </dgm:pt>
    <dgm:pt modelId="{CA2EC9DB-2EAF-4837-BFD8-3E0C70E5DD51}" type="pres">
      <dgm:prSet presAssocID="{DA43FA21-A1B1-4332-BDF5-6C9B2FF8AEC8}" presName="sibTrans" presStyleLbl="sibTrans2D1" presStyleIdx="0" presStyleCnt="4"/>
      <dgm:spPr/>
    </dgm:pt>
    <dgm:pt modelId="{384527C1-AA04-4CC9-81B4-941F3FF48E07}" type="pres">
      <dgm:prSet presAssocID="{5ECE0AAD-23BA-42C2-95AD-5CD9C5987BF6}" presName="node" presStyleLbl="node1" presStyleIdx="1" presStyleCnt="4">
        <dgm:presLayoutVars>
          <dgm:bulletEnabled val="1"/>
        </dgm:presLayoutVars>
      </dgm:prSet>
      <dgm:spPr/>
    </dgm:pt>
    <dgm:pt modelId="{5BA78EA0-CE48-43B3-BC9B-BBEC182E65EC}" type="pres">
      <dgm:prSet presAssocID="{5ECE0AAD-23BA-42C2-95AD-5CD9C5987BF6}" presName="dummy" presStyleCnt="0"/>
      <dgm:spPr/>
    </dgm:pt>
    <dgm:pt modelId="{9BD8F4B3-3795-422C-AC2F-4A2372AA6998}" type="pres">
      <dgm:prSet presAssocID="{320568BF-4D00-4BE0-8360-2EE9D6F114D8}" presName="sibTrans" presStyleLbl="sibTrans2D1" presStyleIdx="1" presStyleCnt="4"/>
      <dgm:spPr/>
    </dgm:pt>
    <dgm:pt modelId="{3B44C16B-48F4-442C-8E24-485A518DC1F8}" type="pres">
      <dgm:prSet presAssocID="{E5F88DB3-C491-43A8-B177-4CF8067389B6}" presName="node" presStyleLbl="node1" presStyleIdx="2" presStyleCnt="4">
        <dgm:presLayoutVars>
          <dgm:bulletEnabled val="1"/>
        </dgm:presLayoutVars>
      </dgm:prSet>
      <dgm:spPr/>
    </dgm:pt>
    <dgm:pt modelId="{95DAE6A8-AA1D-4B0F-9044-E54ECE0511D8}" type="pres">
      <dgm:prSet presAssocID="{E5F88DB3-C491-43A8-B177-4CF8067389B6}" presName="dummy" presStyleCnt="0"/>
      <dgm:spPr/>
    </dgm:pt>
    <dgm:pt modelId="{2FC1197F-CD37-486C-8C38-C51793359AE1}" type="pres">
      <dgm:prSet presAssocID="{1AEDBB5A-DA84-46D7-AFDA-E50579E98A05}" presName="sibTrans" presStyleLbl="sibTrans2D1" presStyleIdx="2" presStyleCnt="4"/>
      <dgm:spPr/>
    </dgm:pt>
    <dgm:pt modelId="{E8F384C4-E6AD-498A-B554-888D74B62529}" type="pres">
      <dgm:prSet presAssocID="{554D8526-1A22-4BC9-9DBC-CEE4BC3B224D}" presName="node" presStyleLbl="node1" presStyleIdx="3" presStyleCnt="4">
        <dgm:presLayoutVars>
          <dgm:bulletEnabled val="1"/>
        </dgm:presLayoutVars>
      </dgm:prSet>
      <dgm:spPr/>
    </dgm:pt>
    <dgm:pt modelId="{6035884B-A24F-4A02-A935-F102EB9ACFC0}" type="pres">
      <dgm:prSet presAssocID="{554D8526-1A22-4BC9-9DBC-CEE4BC3B224D}" presName="dummy" presStyleCnt="0"/>
      <dgm:spPr/>
    </dgm:pt>
    <dgm:pt modelId="{FF2B4AB1-115E-4822-BCE6-C98B233654D5}" type="pres">
      <dgm:prSet presAssocID="{A04E98F2-B42D-48D3-A974-509EAE424606}" presName="sibTrans" presStyleLbl="sibTrans2D1" presStyleIdx="3" presStyleCnt="4"/>
      <dgm:spPr/>
    </dgm:pt>
  </dgm:ptLst>
  <dgm:cxnLst>
    <dgm:cxn modelId="{BB9A420B-45E2-4DA8-B51D-25FACE962ACB}" type="presOf" srcId="{A04E98F2-B42D-48D3-A974-509EAE424606}" destId="{FF2B4AB1-115E-4822-BCE6-C98B233654D5}" srcOrd="0" destOrd="0" presId="urn:microsoft.com/office/officeart/2005/8/layout/radial6"/>
    <dgm:cxn modelId="{FC8C400D-559F-443B-8B78-A990C5881E15}" type="presOf" srcId="{39434288-2031-45E7-980F-B69F1FD75538}" destId="{7329F662-1736-4793-A0D0-83798D88B22D}" srcOrd="0" destOrd="0" presId="urn:microsoft.com/office/officeart/2005/8/layout/radial6"/>
    <dgm:cxn modelId="{C5AA4310-0A62-4932-9102-C22910C438BF}" srcId="{39434288-2031-45E7-980F-B69F1FD75538}" destId="{7C74C75E-FB6E-4FB4-BC06-6193CF9799A0}" srcOrd="0" destOrd="0" parTransId="{426F7148-51ED-49F0-A756-412D948D2AF3}" sibTransId="{398893C1-327D-481C-B3D5-0115E2733B94}"/>
    <dgm:cxn modelId="{61540D12-163D-4002-B6EC-AAC2BDE35959}" type="presOf" srcId="{554D8526-1A22-4BC9-9DBC-CEE4BC3B224D}" destId="{E8F384C4-E6AD-498A-B554-888D74B62529}" srcOrd="0" destOrd="0" presId="urn:microsoft.com/office/officeart/2005/8/layout/radial6"/>
    <dgm:cxn modelId="{E4D77D41-70E7-4DD8-A56C-2974DC7A3554}" type="presOf" srcId="{320568BF-4D00-4BE0-8360-2EE9D6F114D8}" destId="{9BD8F4B3-3795-422C-AC2F-4A2372AA6998}" srcOrd="0" destOrd="0" presId="urn:microsoft.com/office/officeart/2005/8/layout/radial6"/>
    <dgm:cxn modelId="{CD215846-D4C9-44D5-AAAF-432E12C7A797}" srcId="{7C74C75E-FB6E-4FB4-BC06-6193CF9799A0}" destId="{5ECE0AAD-23BA-42C2-95AD-5CD9C5987BF6}" srcOrd="1" destOrd="0" parTransId="{DF39F10B-1B33-48FA-B0A9-0D0A320D462B}" sibTransId="{320568BF-4D00-4BE0-8360-2EE9D6F114D8}"/>
    <dgm:cxn modelId="{DF35877E-CC05-4C06-A508-4E9B1E253123}" srcId="{7C74C75E-FB6E-4FB4-BC06-6193CF9799A0}" destId="{E5F88DB3-C491-43A8-B177-4CF8067389B6}" srcOrd="2" destOrd="0" parTransId="{B3B5C56E-7C23-4527-BC1F-890BF8850F3B}" sibTransId="{1AEDBB5A-DA84-46D7-AFDA-E50579E98A05}"/>
    <dgm:cxn modelId="{EE634380-E69B-47B0-BFC0-19A4FD59F006}" srcId="{7C74C75E-FB6E-4FB4-BC06-6193CF9799A0}" destId="{2A7F6C8A-1272-4A48-97FB-893DBEC75ACA}" srcOrd="0" destOrd="0" parTransId="{2F36A2EC-4A45-4B9A-84F5-CFBDAD6F1101}" sibTransId="{DA43FA21-A1B1-4332-BDF5-6C9B2FF8AEC8}"/>
    <dgm:cxn modelId="{A243E8BE-F92E-4A72-868E-A2DA75EAFA02}" type="presOf" srcId="{DA43FA21-A1B1-4332-BDF5-6C9B2FF8AEC8}" destId="{CA2EC9DB-2EAF-4837-BFD8-3E0C70E5DD51}" srcOrd="0" destOrd="0" presId="urn:microsoft.com/office/officeart/2005/8/layout/radial6"/>
    <dgm:cxn modelId="{C3D1FFCB-1C93-48EF-B3D3-7D77BF6AD4B6}" srcId="{7C74C75E-FB6E-4FB4-BC06-6193CF9799A0}" destId="{554D8526-1A22-4BC9-9DBC-CEE4BC3B224D}" srcOrd="3" destOrd="0" parTransId="{13981C9C-188D-4400-BD42-87FE29892EE8}" sibTransId="{A04E98F2-B42D-48D3-A974-509EAE424606}"/>
    <dgm:cxn modelId="{901100DF-23B4-4C92-B165-8E48509AAFE1}" type="presOf" srcId="{2A7F6C8A-1272-4A48-97FB-893DBEC75ACA}" destId="{308B61FE-BF14-407A-8C2D-6CE016CB8C65}" srcOrd="0" destOrd="0" presId="urn:microsoft.com/office/officeart/2005/8/layout/radial6"/>
    <dgm:cxn modelId="{50E088E4-B121-4FFD-A83D-E75DC6D18D78}" type="presOf" srcId="{5ECE0AAD-23BA-42C2-95AD-5CD9C5987BF6}" destId="{384527C1-AA04-4CC9-81B4-941F3FF48E07}" srcOrd="0" destOrd="0" presId="urn:microsoft.com/office/officeart/2005/8/layout/radial6"/>
    <dgm:cxn modelId="{AC2126E9-797C-4C9B-9FC5-F51C07E07842}" type="presOf" srcId="{E5F88DB3-C491-43A8-B177-4CF8067389B6}" destId="{3B44C16B-48F4-442C-8E24-485A518DC1F8}" srcOrd="0" destOrd="0" presId="urn:microsoft.com/office/officeart/2005/8/layout/radial6"/>
    <dgm:cxn modelId="{71135CEE-3D31-46B1-82C1-C11E65E58765}" type="presOf" srcId="{1AEDBB5A-DA84-46D7-AFDA-E50579E98A05}" destId="{2FC1197F-CD37-486C-8C38-C51793359AE1}" srcOrd="0" destOrd="0" presId="urn:microsoft.com/office/officeart/2005/8/layout/radial6"/>
    <dgm:cxn modelId="{06049BF3-2B12-40A5-9D85-8AD3AF41BEC9}" type="presOf" srcId="{7C74C75E-FB6E-4FB4-BC06-6193CF9799A0}" destId="{06ACBD9F-8291-4290-BF60-08D52D3E3E22}" srcOrd="0" destOrd="0" presId="urn:microsoft.com/office/officeart/2005/8/layout/radial6"/>
    <dgm:cxn modelId="{75E328B1-FE59-4321-BB4E-03217D21C128}" type="presParOf" srcId="{7329F662-1736-4793-A0D0-83798D88B22D}" destId="{06ACBD9F-8291-4290-BF60-08D52D3E3E22}" srcOrd="0" destOrd="0" presId="urn:microsoft.com/office/officeart/2005/8/layout/radial6"/>
    <dgm:cxn modelId="{BEE4D80B-FE9A-4CE0-8CD5-B1957A5F582D}" type="presParOf" srcId="{7329F662-1736-4793-A0D0-83798D88B22D}" destId="{308B61FE-BF14-407A-8C2D-6CE016CB8C65}" srcOrd="1" destOrd="0" presId="urn:microsoft.com/office/officeart/2005/8/layout/radial6"/>
    <dgm:cxn modelId="{48EA69FD-7AF2-41A0-950B-2D1FA6CAA3CF}" type="presParOf" srcId="{7329F662-1736-4793-A0D0-83798D88B22D}" destId="{3774E072-7710-4E98-A030-E133D32EFC75}" srcOrd="2" destOrd="0" presId="urn:microsoft.com/office/officeart/2005/8/layout/radial6"/>
    <dgm:cxn modelId="{95B8AE09-5CE6-476F-BB2A-22C6AFF7DF69}" type="presParOf" srcId="{7329F662-1736-4793-A0D0-83798D88B22D}" destId="{CA2EC9DB-2EAF-4837-BFD8-3E0C70E5DD51}" srcOrd="3" destOrd="0" presId="urn:microsoft.com/office/officeart/2005/8/layout/radial6"/>
    <dgm:cxn modelId="{68C71342-6CB8-4E28-B9FA-88E992BBF847}" type="presParOf" srcId="{7329F662-1736-4793-A0D0-83798D88B22D}" destId="{384527C1-AA04-4CC9-81B4-941F3FF48E07}" srcOrd="4" destOrd="0" presId="urn:microsoft.com/office/officeart/2005/8/layout/radial6"/>
    <dgm:cxn modelId="{C571311C-43D1-4C0C-B77F-FEB01A6FE6C2}" type="presParOf" srcId="{7329F662-1736-4793-A0D0-83798D88B22D}" destId="{5BA78EA0-CE48-43B3-BC9B-BBEC182E65EC}" srcOrd="5" destOrd="0" presId="urn:microsoft.com/office/officeart/2005/8/layout/radial6"/>
    <dgm:cxn modelId="{4F4DCE7A-C081-4AEF-BAE9-7B894AF568BF}" type="presParOf" srcId="{7329F662-1736-4793-A0D0-83798D88B22D}" destId="{9BD8F4B3-3795-422C-AC2F-4A2372AA6998}" srcOrd="6" destOrd="0" presId="urn:microsoft.com/office/officeart/2005/8/layout/radial6"/>
    <dgm:cxn modelId="{53B1FC7A-E09B-4C62-8B40-D4460B2DDEDA}" type="presParOf" srcId="{7329F662-1736-4793-A0D0-83798D88B22D}" destId="{3B44C16B-48F4-442C-8E24-485A518DC1F8}" srcOrd="7" destOrd="0" presId="urn:microsoft.com/office/officeart/2005/8/layout/radial6"/>
    <dgm:cxn modelId="{B73268E4-76DC-403D-9EB2-62026A04E7A9}" type="presParOf" srcId="{7329F662-1736-4793-A0D0-83798D88B22D}" destId="{95DAE6A8-AA1D-4B0F-9044-E54ECE0511D8}" srcOrd="8" destOrd="0" presId="urn:microsoft.com/office/officeart/2005/8/layout/radial6"/>
    <dgm:cxn modelId="{104252BB-ADC1-4FFA-94D4-7DE1433E476D}" type="presParOf" srcId="{7329F662-1736-4793-A0D0-83798D88B22D}" destId="{2FC1197F-CD37-486C-8C38-C51793359AE1}" srcOrd="9" destOrd="0" presId="urn:microsoft.com/office/officeart/2005/8/layout/radial6"/>
    <dgm:cxn modelId="{CCBC2EE1-BE61-498C-85E9-1B2867145A48}" type="presParOf" srcId="{7329F662-1736-4793-A0D0-83798D88B22D}" destId="{E8F384C4-E6AD-498A-B554-888D74B62529}" srcOrd="10" destOrd="0" presId="urn:microsoft.com/office/officeart/2005/8/layout/radial6"/>
    <dgm:cxn modelId="{F0D90BA9-AF92-4043-AB92-25AA218CFEA8}" type="presParOf" srcId="{7329F662-1736-4793-A0D0-83798D88B22D}" destId="{6035884B-A24F-4A02-A935-F102EB9ACFC0}" srcOrd="11" destOrd="0" presId="urn:microsoft.com/office/officeart/2005/8/layout/radial6"/>
    <dgm:cxn modelId="{2DF5E693-EB74-43E4-962E-DD8C4B0F99D7}" type="presParOf" srcId="{7329F662-1736-4793-A0D0-83798D88B22D}" destId="{FF2B4AB1-115E-4822-BCE6-C98B233654D5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4926F1-2FE3-4BB9-A302-BDC75E91130C}" type="doc">
      <dgm:prSet loTypeId="urn:microsoft.com/office/officeart/2005/8/layout/chevron1" loCatId="process" qsTypeId="urn:microsoft.com/office/officeart/2005/8/quickstyle/simple2" qsCatId="simple" csTypeId="urn:microsoft.com/office/officeart/2005/8/colors/accent1_5" csCatId="accent1" phldr="1"/>
      <dgm:spPr/>
    </dgm:pt>
    <dgm:pt modelId="{F1BC5BCC-FB92-4E4A-AEE2-74A25C143DB7}">
      <dgm:prSet phldrT="[文本]" custT="1"/>
      <dgm:spPr/>
      <dgm:t>
        <a:bodyPr rtlCol="0" anchor="ctr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kumimoji="0" lang="en-US" altLang="zh-CN" sz="1400" b="0" i="0" u="none" strike="noStrike" kern="1200" cap="none" spc="0" normalizeH="0" baseline="0">
              <a:ln/>
              <a:effectLst/>
              <a:uLnTx/>
              <a:uFillTx/>
              <a:latin typeface="+mj-lt"/>
              <a:ea typeface="等线" panose="02010600030101010101" charset="-122"/>
              <a:cs typeface="+mn-cs"/>
            </a:rPr>
            <a:t>Production</a:t>
          </a:r>
          <a:endParaRPr kumimoji="0" lang="zh-CN" altLang="en-US" sz="1400" b="0" i="0" u="none" strike="noStrike" kern="1200" cap="none" spc="0" normalizeH="0" baseline="0" dirty="0">
            <a:ln/>
            <a:effectLst/>
            <a:uLnTx/>
            <a:uFillTx/>
            <a:latin typeface="+mj-lt"/>
            <a:ea typeface="等线" panose="02010600030101010101" charset="-122"/>
            <a:cs typeface="+mn-cs"/>
          </a:endParaRPr>
        </a:p>
      </dgm:t>
    </dgm:pt>
    <dgm:pt modelId="{021CCE23-4851-4F7D-8849-F0956034F5FE}" type="parTrans" cxnId="{81113A39-2A31-47F1-88FE-5EBA6D45C171}">
      <dgm:prSet/>
      <dgm:spPr/>
      <dgm:t>
        <a:bodyPr/>
        <a:lstStyle/>
        <a:p>
          <a:endParaRPr lang="zh-CN" altLang="en-US"/>
        </a:p>
      </dgm:t>
    </dgm:pt>
    <dgm:pt modelId="{2A8A636F-CD45-451B-8E49-7F284F9DFA4A}" type="sibTrans" cxnId="{81113A39-2A31-47F1-88FE-5EBA6D45C171}">
      <dgm:prSet/>
      <dgm:spPr/>
      <dgm:t>
        <a:bodyPr/>
        <a:lstStyle/>
        <a:p>
          <a:endParaRPr lang="zh-CN" altLang="en-US"/>
        </a:p>
      </dgm:t>
    </dgm:pt>
    <dgm:pt modelId="{47CDA405-CEAE-4999-B785-3E20A7D1A219}">
      <dgm:prSet phldrT="[文本]" custT="1"/>
      <dgm:spPr/>
      <dgm:t>
        <a:bodyPr rtlCol="0" anchor="ctr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kumimoji="0" lang="en-US" altLang="zh-CN" sz="1400" b="0" i="0" u="none" strike="noStrike" kern="1200" cap="none" spc="0" normalizeH="0" baseline="0">
              <a:ln/>
              <a:effectLst/>
              <a:uLnTx/>
              <a:uFillTx/>
              <a:latin typeface="Arial"/>
              <a:ea typeface="等线" panose="02010600030101010101" charset="-122"/>
              <a:cs typeface="+mn-cs"/>
            </a:rPr>
            <a:t>Medium volt cabinet </a:t>
          </a:r>
          <a:endParaRPr kumimoji="0" lang="zh-CN" altLang="en-US" sz="1400" b="0" i="0" u="none" strike="noStrike" kern="1200" cap="none" spc="0" normalizeH="0" baseline="0" dirty="0">
            <a:ln/>
            <a:effectLst/>
            <a:uLnTx/>
            <a:uFillTx/>
            <a:latin typeface="Arial"/>
            <a:ea typeface="等线" panose="02010600030101010101" charset="-122"/>
            <a:cs typeface="+mn-cs"/>
          </a:endParaRPr>
        </a:p>
      </dgm:t>
    </dgm:pt>
    <dgm:pt modelId="{4397CC63-C98C-4EDF-84F1-673D50B97331}" type="parTrans" cxnId="{1076B576-66AD-42C2-B5EE-2CF4A0957FA6}">
      <dgm:prSet/>
      <dgm:spPr/>
      <dgm:t>
        <a:bodyPr/>
        <a:lstStyle/>
        <a:p>
          <a:endParaRPr lang="zh-CN" altLang="en-US"/>
        </a:p>
      </dgm:t>
    </dgm:pt>
    <dgm:pt modelId="{FD432004-C708-4186-89C3-BDDBC9CB7523}" type="sibTrans" cxnId="{1076B576-66AD-42C2-B5EE-2CF4A0957FA6}">
      <dgm:prSet/>
      <dgm:spPr/>
      <dgm:t>
        <a:bodyPr/>
        <a:lstStyle/>
        <a:p>
          <a:endParaRPr lang="zh-CN" altLang="en-US"/>
        </a:p>
      </dgm:t>
    </dgm:pt>
    <dgm:pt modelId="{3F364D5F-62FE-4F89-907A-25E78AF65871}">
      <dgm:prSet phldrT="[文本]" custT="1"/>
      <dgm:spPr/>
      <dgm:t>
        <a:bodyPr rtlCol="0" anchor="ctr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kumimoji="0" lang="en-US" altLang="zh-CN" sz="1400" b="0" i="0" u="none" strike="noStrike" kern="1200" cap="none" spc="0" normalizeH="0" baseline="0">
              <a:ln/>
              <a:effectLst/>
              <a:uLnTx/>
              <a:uFillTx/>
              <a:latin typeface="Arial"/>
              <a:ea typeface="等线" panose="02010600030101010101" charset="-122"/>
              <a:cs typeface="+mn-cs"/>
            </a:rPr>
            <a:t>Low volt cabinet </a:t>
          </a:r>
          <a:endParaRPr kumimoji="0" lang="zh-CN" altLang="en-US" sz="1400" b="0" i="0" u="none" strike="noStrike" kern="1200" cap="none" spc="0" normalizeH="0" baseline="0" dirty="0">
            <a:ln/>
            <a:effectLst/>
            <a:uLnTx/>
            <a:uFillTx/>
            <a:latin typeface="Arial"/>
            <a:ea typeface="等线" panose="02010600030101010101" charset="-122"/>
            <a:cs typeface="+mn-cs"/>
          </a:endParaRPr>
        </a:p>
      </dgm:t>
    </dgm:pt>
    <dgm:pt modelId="{EB854E7E-72CE-4D74-9C78-8F05A5F738CE}" type="parTrans" cxnId="{2CF7D6DA-A2AE-46D9-A5BD-A6FB5FE7ED95}">
      <dgm:prSet/>
      <dgm:spPr/>
      <dgm:t>
        <a:bodyPr/>
        <a:lstStyle/>
        <a:p>
          <a:endParaRPr lang="zh-CN" altLang="en-US"/>
        </a:p>
      </dgm:t>
    </dgm:pt>
    <dgm:pt modelId="{E7DDC8E1-2BEB-4DDF-8711-F614737612AC}" type="sibTrans" cxnId="{2CF7D6DA-A2AE-46D9-A5BD-A6FB5FE7ED95}">
      <dgm:prSet/>
      <dgm:spPr/>
      <dgm:t>
        <a:bodyPr/>
        <a:lstStyle/>
        <a:p>
          <a:endParaRPr lang="zh-CN" altLang="en-US"/>
        </a:p>
      </dgm:t>
    </dgm:pt>
    <dgm:pt modelId="{A353B10C-6068-48B2-97BE-6A13B5F9A1E7}" type="pres">
      <dgm:prSet presAssocID="{FC4926F1-2FE3-4BB9-A302-BDC75E91130C}" presName="Name0" presStyleCnt="0">
        <dgm:presLayoutVars>
          <dgm:dir/>
          <dgm:animLvl val="lvl"/>
          <dgm:resizeHandles val="exact"/>
        </dgm:presLayoutVars>
      </dgm:prSet>
      <dgm:spPr/>
    </dgm:pt>
    <dgm:pt modelId="{704BCDA6-4AF6-4C26-BEB9-310982C5AC2F}" type="pres">
      <dgm:prSet presAssocID="{F1BC5BCC-FB92-4E4A-AEE2-74A25C143DB7}" presName="parTxOnly" presStyleLbl="node1" presStyleIdx="0" presStyleCnt="3" custScaleX="74029" custLinFactNeighborX="-30462" custLinFactNeighborY="683">
        <dgm:presLayoutVars>
          <dgm:chMax val="0"/>
          <dgm:chPref val="0"/>
          <dgm:bulletEnabled val="1"/>
        </dgm:presLayoutVars>
      </dgm:prSet>
      <dgm:spPr>
        <a:xfrm>
          <a:off x="4051" y="0"/>
          <a:ext cx="3044114" cy="400111"/>
        </a:xfrm>
        <a:prstGeom prst="chevron">
          <a:avLst/>
        </a:prstGeom>
      </dgm:spPr>
    </dgm:pt>
    <dgm:pt modelId="{9B6C1B97-4C4D-411F-9E50-E26D83F7E8D6}" type="pres">
      <dgm:prSet presAssocID="{2A8A636F-CD45-451B-8E49-7F284F9DFA4A}" presName="parTxOnlySpace" presStyleCnt="0"/>
      <dgm:spPr/>
    </dgm:pt>
    <dgm:pt modelId="{BB33CDE8-4D79-4D67-96F9-8BC52CD8CB29}" type="pres">
      <dgm:prSet presAssocID="{47CDA405-CEAE-4999-B785-3E20A7D1A219}" presName="parTxOnly" presStyleLbl="node1" presStyleIdx="1" presStyleCnt="3" custScaleX="124793" custLinFactNeighborX="50534">
        <dgm:presLayoutVars>
          <dgm:chMax val="0"/>
          <dgm:chPref val="0"/>
          <dgm:bulletEnabled val="1"/>
        </dgm:presLayoutVars>
      </dgm:prSet>
      <dgm:spPr>
        <a:xfrm>
          <a:off x="2844759" y="0"/>
          <a:ext cx="5131559" cy="400111"/>
        </a:xfrm>
        <a:prstGeom prst="chevron">
          <a:avLst/>
        </a:prstGeom>
      </dgm:spPr>
    </dgm:pt>
    <dgm:pt modelId="{F3A80F04-7C36-4FA0-B7D9-2B7442119229}" type="pres">
      <dgm:prSet presAssocID="{FD432004-C708-4186-89C3-BDDBC9CB7523}" presName="parTxOnlySpace" presStyleCnt="0"/>
      <dgm:spPr/>
    </dgm:pt>
    <dgm:pt modelId="{19558EE7-0A9D-4541-9886-40A7A7329A57}" type="pres">
      <dgm:prSet presAssocID="{3F364D5F-62FE-4F89-907A-25E78AF65871}" presName="parTxOnly" presStyleLbl="node1" presStyleIdx="2" presStyleCnt="3" custLinFactNeighborX="4355">
        <dgm:presLayoutVars>
          <dgm:chMax val="0"/>
          <dgm:chPref val="0"/>
          <dgm:bulletEnabled val="1"/>
        </dgm:presLayoutVars>
      </dgm:prSet>
      <dgm:spPr>
        <a:xfrm>
          <a:off x="7361366" y="0"/>
          <a:ext cx="4112056" cy="400111"/>
        </a:xfrm>
        <a:prstGeom prst="chevron">
          <a:avLst/>
        </a:prstGeom>
      </dgm:spPr>
    </dgm:pt>
  </dgm:ptLst>
  <dgm:cxnLst>
    <dgm:cxn modelId="{0A4AF61C-A5B3-4B90-93D6-287332A46A70}" type="presOf" srcId="{47CDA405-CEAE-4999-B785-3E20A7D1A219}" destId="{BB33CDE8-4D79-4D67-96F9-8BC52CD8CB29}" srcOrd="0" destOrd="0" presId="urn:microsoft.com/office/officeart/2005/8/layout/chevron1"/>
    <dgm:cxn modelId="{2C9B6B1D-7ED8-4267-913D-7A0E3C669ED9}" type="presOf" srcId="{F1BC5BCC-FB92-4E4A-AEE2-74A25C143DB7}" destId="{704BCDA6-4AF6-4C26-BEB9-310982C5AC2F}" srcOrd="0" destOrd="0" presId="urn:microsoft.com/office/officeart/2005/8/layout/chevron1"/>
    <dgm:cxn modelId="{81113A39-2A31-47F1-88FE-5EBA6D45C171}" srcId="{FC4926F1-2FE3-4BB9-A302-BDC75E91130C}" destId="{F1BC5BCC-FB92-4E4A-AEE2-74A25C143DB7}" srcOrd="0" destOrd="0" parTransId="{021CCE23-4851-4F7D-8849-F0956034F5FE}" sibTransId="{2A8A636F-CD45-451B-8E49-7F284F9DFA4A}"/>
    <dgm:cxn modelId="{A005E66F-79D8-41EE-807E-0A5E417A7328}" type="presOf" srcId="{3F364D5F-62FE-4F89-907A-25E78AF65871}" destId="{19558EE7-0A9D-4541-9886-40A7A7329A57}" srcOrd="0" destOrd="0" presId="urn:microsoft.com/office/officeart/2005/8/layout/chevron1"/>
    <dgm:cxn modelId="{1076B576-66AD-42C2-B5EE-2CF4A0957FA6}" srcId="{FC4926F1-2FE3-4BB9-A302-BDC75E91130C}" destId="{47CDA405-CEAE-4999-B785-3E20A7D1A219}" srcOrd="1" destOrd="0" parTransId="{4397CC63-C98C-4EDF-84F1-673D50B97331}" sibTransId="{FD432004-C708-4186-89C3-BDDBC9CB7523}"/>
    <dgm:cxn modelId="{2CF7D6DA-A2AE-46D9-A5BD-A6FB5FE7ED95}" srcId="{FC4926F1-2FE3-4BB9-A302-BDC75E91130C}" destId="{3F364D5F-62FE-4F89-907A-25E78AF65871}" srcOrd="2" destOrd="0" parTransId="{EB854E7E-72CE-4D74-9C78-8F05A5F738CE}" sibTransId="{E7DDC8E1-2BEB-4DDF-8711-F614737612AC}"/>
    <dgm:cxn modelId="{947043DF-CFCA-4949-B7B9-3AFF9C4A3DD3}" type="presOf" srcId="{FC4926F1-2FE3-4BB9-A302-BDC75E91130C}" destId="{A353B10C-6068-48B2-97BE-6A13B5F9A1E7}" srcOrd="0" destOrd="0" presId="urn:microsoft.com/office/officeart/2005/8/layout/chevron1"/>
    <dgm:cxn modelId="{49269D18-91CF-4FD3-A1E3-88C4868FCE53}" type="presParOf" srcId="{A353B10C-6068-48B2-97BE-6A13B5F9A1E7}" destId="{704BCDA6-4AF6-4C26-BEB9-310982C5AC2F}" srcOrd="0" destOrd="0" presId="urn:microsoft.com/office/officeart/2005/8/layout/chevron1"/>
    <dgm:cxn modelId="{583C1D40-8EAB-47E3-A465-7D6F58F0036A}" type="presParOf" srcId="{A353B10C-6068-48B2-97BE-6A13B5F9A1E7}" destId="{9B6C1B97-4C4D-411F-9E50-E26D83F7E8D6}" srcOrd="1" destOrd="0" presId="urn:microsoft.com/office/officeart/2005/8/layout/chevron1"/>
    <dgm:cxn modelId="{5B19EA68-3D22-453D-90E6-937C6C3CEF3D}" type="presParOf" srcId="{A353B10C-6068-48B2-97BE-6A13B5F9A1E7}" destId="{BB33CDE8-4D79-4D67-96F9-8BC52CD8CB29}" srcOrd="2" destOrd="0" presId="urn:microsoft.com/office/officeart/2005/8/layout/chevron1"/>
    <dgm:cxn modelId="{1DDC7A52-2B3D-45B0-86F2-9E132545FD5C}" type="presParOf" srcId="{A353B10C-6068-48B2-97BE-6A13B5F9A1E7}" destId="{F3A80F04-7C36-4FA0-B7D9-2B7442119229}" srcOrd="3" destOrd="0" presId="urn:microsoft.com/office/officeart/2005/8/layout/chevron1"/>
    <dgm:cxn modelId="{9753F97A-3652-4A1C-8CCB-BDE09F1F0302}" type="presParOf" srcId="{A353B10C-6068-48B2-97BE-6A13B5F9A1E7}" destId="{19558EE7-0A9D-4541-9886-40A7A7329A5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4926F1-2FE3-4BB9-A302-BDC75E91130C}" type="doc">
      <dgm:prSet loTypeId="urn:microsoft.com/office/officeart/2005/8/layout/chevron1" loCatId="process" qsTypeId="urn:microsoft.com/office/officeart/2005/8/quickstyle/simple2" qsCatId="simple" csTypeId="urn:microsoft.com/office/officeart/2005/8/colors/accent1_5" csCatId="accent1" phldr="1"/>
      <dgm:spPr/>
    </dgm:pt>
    <dgm:pt modelId="{F1BC5BCC-FB92-4E4A-AEE2-74A25C143DB7}">
      <dgm:prSet phldrT="[文本]" custT="1"/>
      <dgm:spPr/>
      <dgm:t>
        <a:bodyPr rtlCol="0" anchor="ctr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kumimoji="0" lang="en-US" altLang="zh-CN" sz="1400" b="0" i="0" u="none" strike="noStrike" kern="1200" cap="none" spc="0" normalizeH="0" baseline="0" dirty="0">
              <a:ln/>
              <a:effectLst/>
              <a:uLnTx/>
              <a:uFillTx/>
              <a:latin typeface="+mj-lt"/>
              <a:ea typeface="等线" panose="02010600030101010101" charset="-122"/>
              <a:cs typeface="+mn-cs"/>
            </a:rPr>
            <a:t>Appearance CI design</a:t>
          </a:r>
          <a:endParaRPr kumimoji="0" lang="zh-CN" altLang="en-US" sz="1400" b="0" i="0" u="none" strike="noStrike" kern="1200" cap="none" spc="0" normalizeH="0" baseline="0" dirty="0">
            <a:ln/>
            <a:effectLst/>
            <a:uLnTx/>
            <a:uFillTx/>
            <a:latin typeface="等线" panose="02010600030101010101" charset="-122"/>
            <a:ea typeface="等线" panose="02010600030101010101" charset="-122"/>
            <a:cs typeface="+mn-cs"/>
          </a:endParaRPr>
        </a:p>
      </dgm:t>
    </dgm:pt>
    <dgm:pt modelId="{021CCE23-4851-4F7D-8849-F0956034F5FE}" type="parTrans" cxnId="{81113A39-2A31-47F1-88FE-5EBA6D45C171}">
      <dgm:prSet/>
      <dgm:spPr/>
      <dgm:t>
        <a:bodyPr/>
        <a:lstStyle/>
        <a:p>
          <a:endParaRPr lang="zh-CN" altLang="en-US"/>
        </a:p>
      </dgm:t>
    </dgm:pt>
    <dgm:pt modelId="{2A8A636F-CD45-451B-8E49-7F284F9DFA4A}" type="sibTrans" cxnId="{81113A39-2A31-47F1-88FE-5EBA6D45C171}">
      <dgm:prSet/>
      <dgm:spPr/>
      <dgm:t>
        <a:bodyPr/>
        <a:lstStyle/>
        <a:p>
          <a:endParaRPr lang="zh-CN" altLang="en-US"/>
        </a:p>
      </dgm:t>
    </dgm:pt>
    <dgm:pt modelId="{47CDA405-CEAE-4999-B785-3E20A7D1A219}">
      <dgm:prSet phldrT="[文本]" custT="1"/>
      <dgm:spPr/>
      <dgm:t>
        <a:bodyPr rtlCol="0" anchor="ctr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kumimoji="0" lang="en-US" altLang="zh-CN" sz="1400" b="0" i="0" u="none" strike="noStrike" kern="1200" cap="none" spc="0" normalizeH="0" baseline="0">
              <a:ln/>
              <a:effectLst/>
              <a:uLnTx/>
              <a:uFillTx/>
              <a:latin typeface="+mj-lt"/>
              <a:ea typeface="等线" panose="02010600030101010101" charset="-122"/>
              <a:cs typeface="+mn-cs"/>
            </a:rPr>
            <a:t>Air flow CFD simulation</a:t>
          </a:r>
          <a:endParaRPr kumimoji="0" lang="zh-CN" altLang="en-US" sz="1400" b="0" i="0" u="none" strike="noStrike" kern="1200" cap="none" spc="0" normalizeH="0" baseline="0" dirty="0">
            <a:ln/>
            <a:effectLst/>
            <a:uLnTx/>
            <a:uFillTx/>
            <a:latin typeface="+mj-lt"/>
            <a:ea typeface="等线" panose="02010600030101010101" charset="-122"/>
            <a:cs typeface="+mn-cs"/>
          </a:endParaRPr>
        </a:p>
      </dgm:t>
    </dgm:pt>
    <dgm:pt modelId="{4397CC63-C98C-4EDF-84F1-673D50B97331}" type="parTrans" cxnId="{1076B576-66AD-42C2-B5EE-2CF4A0957FA6}">
      <dgm:prSet/>
      <dgm:spPr/>
      <dgm:t>
        <a:bodyPr/>
        <a:lstStyle/>
        <a:p>
          <a:endParaRPr lang="zh-CN" altLang="en-US"/>
        </a:p>
      </dgm:t>
    </dgm:pt>
    <dgm:pt modelId="{FD432004-C708-4186-89C3-BDDBC9CB7523}" type="sibTrans" cxnId="{1076B576-66AD-42C2-B5EE-2CF4A0957FA6}">
      <dgm:prSet/>
      <dgm:spPr/>
      <dgm:t>
        <a:bodyPr/>
        <a:lstStyle/>
        <a:p>
          <a:endParaRPr lang="zh-CN" altLang="en-US"/>
        </a:p>
      </dgm:t>
    </dgm:pt>
    <dgm:pt modelId="{3F364D5F-62FE-4F89-907A-25E78AF65871}">
      <dgm:prSet phldrT="[文本]" custT="1"/>
      <dgm:spPr/>
      <dgm:t>
        <a:bodyPr rtlCol="0" anchor="ctr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400" b="0" i="0" kern="1200" dirty="0">
              <a:latin typeface="+mj-lt"/>
            </a:rPr>
            <a:t>Structural </a:t>
          </a:r>
          <a:r>
            <a:rPr lang="en-US" altLang="zh-CN" sz="1400" b="0" i="0" kern="1200" dirty="0">
              <a:latin typeface="+mj-lt"/>
            </a:rPr>
            <a:t>dynamics</a:t>
          </a:r>
          <a:r>
            <a:rPr lang="en-US" sz="1400" b="0" i="0" kern="1200" dirty="0">
              <a:latin typeface="+mj-lt"/>
            </a:rPr>
            <a:t> simulation</a:t>
          </a:r>
          <a:endParaRPr kumimoji="0" lang="zh-CN" altLang="en-US" sz="1400" b="0" i="0" u="none" strike="noStrike" kern="1200" cap="none" spc="0" normalizeH="0" baseline="0" dirty="0">
            <a:ln/>
            <a:effectLst/>
            <a:uLnTx/>
            <a:uFillTx/>
            <a:latin typeface="+mj-lt"/>
            <a:ea typeface="等线" panose="02010600030101010101" charset="-122"/>
            <a:cs typeface="+mn-cs"/>
          </a:endParaRPr>
        </a:p>
      </dgm:t>
    </dgm:pt>
    <dgm:pt modelId="{EB854E7E-72CE-4D74-9C78-8F05A5F738CE}" type="parTrans" cxnId="{2CF7D6DA-A2AE-46D9-A5BD-A6FB5FE7ED95}">
      <dgm:prSet/>
      <dgm:spPr/>
      <dgm:t>
        <a:bodyPr/>
        <a:lstStyle/>
        <a:p>
          <a:endParaRPr lang="zh-CN" altLang="en-US"/>
        </a:p>
      </dgm:t>
    </dgm:pt>
    <dgm:pt modelId="{E7DDC8E1-2BEB-4DDF-8711-F614737612AC}" type="sibTrans" cxnId="{2CF7D6DA-A2AE-46D9-A5BD-A6FB5FE7ED95}">
      <dgm:prSet/>
      <dgm:spPr/>
      <dgm:t>
        <a:bodyPr/>
        <a:lstStyle/>
        <a:p>
          <a:endParaRPr lang="zh-CN" altLang="en-US"/>
        </a:p>
      </dgm:t>
    </dgm:pt>
    <dgm:pt modelId="{A353B10C-6068-48B2-97BE-6A13B5F9A1E7}" type="pres">
      <dgm:prSet presAssocID="{FC4926F1-2FE3-4BB9-A302-BDC75E91130C}" presName="Name0" presStyleCnt="0">
        <dgm:presLayoutVars>
          <dgm:dir/>
          <dgm:animLvl val="lvl"/>
          <dgm:resizeHandles val="exact"/>
        </dgm:presLayoutVars>
      </dgm:prSet>
      <dgm:spPr/>
    </dgm:pt>
    <dgm:pt modelId="{704BCDA6-4AF6-4C26-BEB9-310982C5AC2F}" type="pres">
      <dgm:prSet presAssocID="{F1BC5BCC-FB92-4E4A-AEE2-74A25C143DB7}" presName="parTxOnly" presStyleLbl="node1" presStyleIdx="0" presStyleCnt="3" custScaleX="100231">
        <dgm:presLayoutVars>
          <dgm:chMax val="0"/>
          <dgm:chPref val="0"/>
          <dgm:bulletEnabled val="1"/>
        </dgm:presLayoutVars>
      </dgm:prSet>
      <dgm:spPr>
        <a:xfrm>
          <a:off x="4051" y="0"/>
          <a:ext cx="3044114" cy="400111"/>
        </a:xfrm>
        <a:prstGeom prst="chevron">
          <a:avLst/>
        </a:prstGeom>
      </dgm:spPr>
    </dgm:pt>
    <dgm:pt modelId="{9B6C1B97-4C4D-411F-9E50-E26D83F7E8D6}" type="pres">
      <dgm:prSet presAssocID="{2A8A636F-CD45-451B-8E49-7F284F9DFA4A}" presName="parTxOnlySpace" presStyleCnt="0"/>
      <dgm:spPr/>
    </dgm:pt>
    <dgm:pt modelId="{BB33CDE8-4D79-4D67-96F9-8BC52CD8CB29}" type="pres">
      <dgm:prSet presAssocID="{47CDA405-CEAE-4999-B785-3E20A7D1A219}" presName="parTxOnly" presStyleLbl="node1" presStyleIdx="1" presStyleCnt="3" custScaleX="145883" custLinFactNeighborX="33248">
        <dgm:presLayoutVars>
          <dgm:chMax val="0"/>
          <dgm:chPref val="0"/>
          <dgm:bulletEnabled val="1"/>
        </dgm:presLayoutVars>
      </dgm:prSet>
      <dgm:spPr>
        <a:xfrm>
          <a:off x="2844759" y="0"/>
          <a:ext cx="5131559" cy="400111"/>
        </a:xfrm>
        <a:prstGeom prst="chevron">
          <a:avLst/>
        </a:prstGeom>
      </dgm:spPr>
    </dgm:pt>
    <dgm:pt modelId="{F3A80F04-7C36-4FA0-B7D9-2B7442119229}" type="pres">
      <dgm:prSet presAssocID="{FD432004-C708-4186-89C3-BDDBC9CB7523}" presName="parTxOnlySpace" presStyleCnt="0"/>
      <dgm:spPr/>
    </dgm:pt>
    <dgm:pt modelId="{19558EE7-0A9D-4541-9886-40A7A7329A57}" type="pres">
      <dgm:prSet presAssocID="{3F364D5F-62FE-4F89-907A-25E78AF65871}" presName="parTxOnly" presStyleLbl="node1" presStyleIdx="2" presStyleCnt="3" custLinFactX="6894" custLinFactNeighborX="100000" custLinFactNeighborY="3259">
        <dgm:presLayoutVars>
          <dgm:chMax val="0"/>
          <dgm:chPref val="0"/>
          <dgm:bulletEnabled val="1"/>
        </dgm:presLayoutVars>
      </dgm:prSet>
      <dgm:spPr>
        <a:xfrm>
          <a:off x="7361366" y="0"/>
          <a:ext cx="4112056" cy="400111"/>
        </a:xfrm>
        <a:prstGeom prst="chevron">
          <a:avLst/>
        </a:prstGeom>
      </dgm:spPr>
    </dgm:pt>
  </dgm:ptLst>
  <dgm:cxnLst>
    <dgm:cxn modelId="{0A4AF61C-A5B3-4B90-93D6-287332A46A70}" type="presOf" srcId="{47CDA405-CEAE-4999-B785-3E20A7D1A219}" destId="{BB33CDE8-4D79-4D67-96F9-8BC52CD8CB29}" srcOrd="0" destOrd="0" presId="urn:microsoft.com/office/officeart/2005/8/layout/chevron1"/>
    <dgm:cxn modelId="{2C9B6B1D-7ED8-4267-913D-7A0E3C669ED9}" type="presOf" srcId="{F1BC5BCC-FB92-4E4A-AEE2-74A25C143DB7}" destId="{704BCDA6-4AF6-4C26-BEB9-310982C5AC2F}" srcOrd="0" destOrd="0" presId="urn:microsoft.com/office/officeart/2005/8/layout/chevron1"/>
    <dgm:cxn modelId="{81113A39-2A31-47F1-88FE-5EBA6D45C171}" srcId="{FC4926F1-2FE3-4BB9-A302-BDC75E91130C}" destId="{F1BC5BCC-FB92-4E4A-AEE2-74A25C143DB7}" srcOrd="0" destOrd="0" parTransId="{021CCE23-4851-4F7D-8849-F0956034F5FE}" sibTransId="{2A8A636F-CD45-451B-8E49-7F284F9DFA4A}"/>
    <dgm:cxn modelId="{A005E66F-79D8-41EE-807E-0A5E417A7328}" type="presOf" srcId="{3F364D5F-62FE-4F89-907A-25E78AF65871}" destId="{19558EE7-0A9D-4541-9886-40A7A7329A57}" srcOrd="0" destOrd="0" presId="urn:microsoft.com/office/officeart/2005/8/layout/chevron1"/>
    <dgm:cxn modelId="{1076B576-66AD-42C2-B5EE-2CF4A0957FA6}" srcId="{FC4926F1-2FE3-4BB9-A302-BDC75E91130C}" destId="{47CDA405-CEAE-4999-B785-3E20A7D1A219}" srcOrd="1" destOrd="0" parTransId="{4397CC63-C98C-4EDF-84F1-673D50B97331}" sibTransId="{FD432004-C708-4186-89C3-BDDBC9CB7523}"/>
    <dgm:cxn modelId="{2CF7D6DA-A2AE-46D9-A5BD-A6FB5FE7ED95}" srcId="{FC4926F1-2FE3-4BB9-A302-BDC75E91130C}" destId="{3F364D5F-62FE-4F89-907A-25E78AF65871}" srcOrd="2" destOrd="0" parTransId="{EB854E7E-72CE-4D74-9C78-8F05A5F738CE}" sibTransId="{E7DDC8E1-2BEB-4DDF-8711-F614737612AC}"/>
    <dgm:cxn modelId="{947043DF-CFCA-4949-B7B9-3AFF9C4A3DD3}" type="presOf" srcId="{FC4926F1-2FE3-4BB9-A302-BDC75E91130C}" destId="{A353B10C-6068-48B2-97BE-6A13B5F9A1E7}" srcOrd="0" destOrd="0" presId="urn:microsoft.com/office/officeart/2005/8/layout/chevron1"/>
    <dgm:cxn modelId="{49269D18-91CF-4FD3-A1E3-88C4868FCE53}" type="presParOf" srcId="{A353B10C-6068-48B2-97BE-6A13B5F9A1E7}" destId="{704BCDA6-4AF6-4C26-BEB9-310982C5AC2F}" srcOrd="0" destOrd="0" presId="urn:microsoft.com/office/officeart/2005/8/layout/chevron1"/>
    <dgm:cxn modelId="{583C1D40-8EAB-47E3-A465-7D6F58F0036A}" type="presParOf" srcId="{A353B10C-6068-48B2-97BE-6A13B5F9A1E7}" destId="{9B6C1B97-4C4D-411F-9E50-E26D83F7E8D6}" srcOrd="1" destOrd="0" presId="urn:microsoft.com/office/officeart/2005/8/layout/chevron1"/>
    <dgm:cxn modelId="{5B19EA68-3D22-453D-90E6-937C6C3CEF3D}" type="presParOf" srcId="{A353B10C-6068-48B2-97BE-6A13B5F9A1E7}" destId="{BB33CDE8-4D79-4D67-96F9-8BC52CD8CB29}" srcOrd="2" destOrd="0" presId="urn:microsoft.com/office/officeart/2005/8/layout/chevron1"/>
    <dgm:cxn modelId="{1DDC7A52-2B3D-45B0-86F2-9E132545FD5C}" type="presParOf" srcId="{A353B10C-6068-48B2-97BE-6A13B5F9A1E7}" destId="{F3A80F04-7C36-4FA0-B7D9-2B7442119229}" srcOrd="3" destOrd="0" presId="urn:microsoft.com/office/officeart/2005/8/layout/chevron1"/>
    <dgm:cxn modelId="{9753F97A-3652-4A1C-8CCB-BDE09F1F0302}" type="presParOf" srcId="{A353B10C-6068-48B2-97BE-6A13B5F9A1E7}" destId="{19558EE7-0A9D-4541-9886-40A7A7329A5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B4AB1-115E-4822-BCE6-C98B233654D5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noFill/>
        <a:ln cmpd="dbl">
          <a:solidFill>
            <a:srgbClr val="C0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1197F-CD37-486C-8C38-C51793359AE1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noFill/>
        <a:ln>
          <a:solidFill>
            <a:srgbClr val="C0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D8F4B3-3795-422C-AC2F-4A2372AA6998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0"/>
            <a:gd name="adj2" fmla="val 5400000"/>
            <a:gd name="adj3" fmla="val 4642"/>
          </a:avLst>
        </a:prstGeom>
        <a:noFill/>
        <a:ln>
          <a:solidFill>
            <a:srgbClr val="C0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EC9DB-2EAF-4837-BFD8-3E0C70E5DD51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16200000"/>
            <a:gd name="adj2" fmla="val 0"/>
            <a:gd name="adj3" fmla="val 4642"/>
          </a:avLst>
        </a:prstGeom>
        <a:noFill/>
        <a:ln w="12700" cmpd="dbl">
          <a:solidFill>
            <a:srgbClr val="C0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ACBD9F-8291-4290-BF60-08D52D3E3E22}">
      <dsp:nvSpPr>
        <dsp:cNvPr id="0" name=""/>
        <dsp:cNvSpPr/>
      </dsp:nvSpPr>
      <dsp:spPr>
        <a:xfrm>
          <a:off x="2508002" y="1492002"/>
          <a:ext cx="1079994" cy="1079994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>
              <a:solidFill>
                <a:srgbClr val="FFFFFF"/>
              </a:solidFill>
              <a:latin typeface="Arial"/>
              <a:ea typeface="微软雅黑 Light"/>
              <a:cs typeface="+mn-cs"/>
            </a:rPr>
            <a:t>MR33</a:t>
          </a:r>
          <a:endParaRPr lang="zh-CN" altLang="en-US" sz="2000" kern="1200" dirty="0">
            <a:solidFill>
              <a:srgbClr val="FFFFFF"/>
            </a:solidFill>
            <a:latin typeface="Arial"/>
            <a:ea typeface="微软雅黑 Light"/>
            <a:cs typeface="+mn-cs"/>
          </a:endParaRPr>
        </a:p>
      </dsp:txBody>
      <dsp:txXfrm>
        <a:off x="2666163" y="1650163"/>
        <a:ext cx="763672" cy="763672"/>
      </dsp:txXfrm>
    </dsp:sp>
    <dsp:sp modelId="{308B61FE-BF14-407A-8C2D-6CE016CB8C65}">
      <dsp:nvSpPr>
        <dsp:cNvPr id="0" name=""/>
        <dsp:cNvSpPr/>
      </dsp:nvSpPr>
      <dsp:spPr>
        <a:xfrm>
          <a:off x="2544291" y="1843"/>
          <a:ext cx="1007417" cy="1007417"/>
        </a:xfrm>
        <a:prstGeom prst="ellipse">
          <a:avLst/>
        </a:prstGeom>
        <a:solidFill>
          <a:srgbClr val="D2D2D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b="1" kern="1200" dirty="0">
              <a:solidFill>
                <a:srgbClr val="C00000"/>
              </a:solidFill>
              <a:latin typeface="Arial"/>
              <a:ea typeface="微软雅黑 Light"/>
              <a:cs typeface="+mn-cs"/>
            </a:rPr>
            <a:t>Reliable</a:t>
          </a:r>
          <a:endParaRPr lang="zh-CN" altLang="en-US" sz="1200" b="1" kern="1200" dirty="0">
            <a:solidFill>
              <a:srgbClr val="C00000"/>
            </a:solidFill>
            <a:latin typeface="Arial"/>
            <a:ea typeface="微软雅黑 Light"/>
            <a:cs typeface="+mn-cs"/>
          </a:endParaRPr>
        </a:p>
      </dsp:txBody>
      <dsp:txXfrm>
        <a:off x="2691824" y="149376"/>
        <a:ext cx="712351" cy="712351"/>
      </dsp:txXfrm>
    </dsp:sp>
    <dsp:sp modelId="{384527C1-AA04-4CC9-81B4-941F3FF48E07}">
      <dsp:nvSpPr>
        <dsp:cNvPr id="0" name=""/>
        <dsp:cNvSpPr/>
      </dsp:nvSpPr>
      <dsp:spPr>
        <a:xfrm>
          <a:off x="4070738" y="1528291"/>
          <a:ext cx="1007417" cy="1007417"/>
        </a:xfrm>
        <a:prstGeom prst="ellipse">
          <a:avLst/>
        </a:prstGeom>
        <a:solidFill>
          <a:srgbClr val="D2D2D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000" kern="1200" dirty="0">
              <a:solidFill>
                <a:srgbClr val="C00000"/>
              </a:solidFill>
              <a:latin typeface="Arial"/>
              <a:ea typeface="微软雅黑 Light"/>
              <a:cs typeface="+mn-cs"/>
            </a:rPr>
            <a:t> </a:t>
          </a:r>
          <a:r>
            <a:rPr lang="en-US" altLang="zh-CN" sz="1200" b="1" kern="1200" dirty="0">
              <a:solidFill>
                <a:srgbClr val="C00000"/>
              </a:solidFill>
              <a:latin typeface="Arial"/>
              <a:ea typeface="微软雅黑 Light"/>
              <a:cs typeface="+mn-cs"/>
            </a:rPr>
            <a:t>Efficient</a:t>
          </a:r>
          <a:endParaRPr lang="zh-CN" altLang="en-US" sz="1200" b="1" kern="1200" dirty="0">
            <a:solidFill>
              <a:srgbClr val="C00000"/>
            </a:solidFill>
            <a:latin typeface="Arial"/>
            <a:ea typeface="微软雅黑 Light"/>
            <a:cs typeface="+mn-cs"/>
          </a:endParaRPr>
        </a:p>
      </dsp:txBody>
      <dsp:txXfrm>
        <a:off x="4218271" y="1675824"/>
        <a:ext cx="712351" cy="712351"/>
      </dsp:txXfrm>
    </dsp:sp>
    <dsp:sp modelId="{3B44C16B-48F4-442C-8E24-485A518DC1F8}">
      <dsp:nvSpPr>
        <dsp:cNvPr id="0" name=""/>
        <dsp:cNvSpPr/>
      </dsp:nvSpPr>
      <dsp:spPr>
        <a:xfrm>
          <a:off x="2544291" y="3054738"/>
          <a:ext cx="1007417" cy="1007417"/>
        </a:xfrm>
        <a:prstGeom prst="ellipse">
          <a:avLst/>
        </a:prstGeom>
        <a:solidFill>
          <a:srgbClr val="D2D2D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b="1" kern="1200" dirty="0" err="1">
              <a:solidFill>
                <a:srgbClr val="C00000"/>
              </a:solidFill>
              <a:latin typeface="Arial"/>
              <a:ea typeface="微软雅黑 Light"/>
              <a:cs typeface="+mn-cs"/>
            </a:rPr>
            <a:t>Conveni-ent</a:t>
          </a:r>
          <a:endParaRPr lang="zh-CN" altLang="en-US" sz="1200" kern="1200" dirty="0">
            <a:solidFill>
              <a:srgbClr val="FFFFFF"/>
            </a:solidFill>
            <a:latin typeface="Arial"/>
            <a:ea typeface="微软雅黑 Light"/>
            <a:cs typeface="+mn-cs"/>
          </a:endParaRPr>
        </a:p>
      </dsp:txBody>
      <dsp:txXfrm>
        <a:off x="2691824" y="3202271"/>
        <a:ext cx="712351" cy="712351"/>
      </dsp:txXfrm>
    </dsp:sp>
    <dsp:sp modelId="{E8F384C4-E6AD-498A-B554-888D74B62529}">
      <dsp:nvSpPr>
        <dsp:cNvPr id="0" name=""/>
        <dsp:cNvSpPr/>
      </dsp:nvSpPr>
      <dsp:spPr>
        <a:xfrm>
          <a:off x="1017843" y="1528291"/>
          <a:ext cx="1007417" cy="1007417"/>
        </a:xfrm>
        <a:prstGeom prst="ellipse">
          <a:avLst/>
        </a:prstGeom>
        <a:solidFill>
          <a:srgbClr val="D2D2D2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200" b="1" kern="1200" dirty="0">
              <a:solidFill>
                <a:srgbClr val="C00000"/>
              </a:solidFill>
              <a:latin typeface="Arial"/>
              <a:ea typeface="微软雅黑 Light"/>
              <a:cs typeface="+mn-cs"/>
            </a:rPr>
            <a:t>Smart</a:t>
          </a:r>
          <a:endParaRPr lang="zh-CN" altLang="en-US" sz="1200" b="1" kern="1200" dirty="0">
            <a:solidFill>
              <a:srgbClr val="C00000"/>
            </a:solidFill>
            <a:latin typeface="Arial"/>
            <a:ea typeface="微软雅黑 Light"/>
            <a:cs typeface="+mn-cs"/>
          </a:endParaRPr>
        </a:p>
      </dsp:txBody>
      <dsp:txXfrm>
        <a:off x="1165376" y="1675824"/>
        <a:ext cx="712351" cy="7123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BCDA6-4AF6-4C26-BEB9-310982C5AC2F}">
      <dsp:nvSpPr>
        <dsp:cNvPr id="0" name=""/>
        <dsp:cNvSpPr/>
      </dsp:nvSpPr>
      <dsp:spPr>
        <a:xfrm>
          <a:off x="0" y="0"/>
          <a:ext cx="3060194" cy="40011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rtlCol="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kumimoji="0" lang="en-US" altLang="zh-CN" sz="1400" b="0" i="0" u="none" strike="noStrike" kern="1200" cap="none" spc="0" normalizeH="0" baseline="0">
              <a:ln/>
              <a:effectLst/>
              <a:uLnTx/>
              <a:uFillTx/>
              <a:latin typeface="+mj-lt"/>
              <a:ea typeface="等线" panose="02010600030101010101" charset="-122"/>
              <a:cs typeface="+mn-cs"/>
            </a:rPr>
            <a:t>Production</a:t>
          </a:r>
          <a:endParaRPr kumimoji="0" lang="zh-CN" altLang="en-US" sz="1400" b="0" i="0" u="none" strike="noStrike" kern="1200" cap="none" spc="0" normalizeH="0" baseline="0" dirty="0">
            <a:ln/>
            <a:effectLst/>
            <a:uLnTx/>
            <a:uFillTx/>
            <a:latin typeface="+mj-lt"/>
            <a:ea typeface="等线" panose="02010600030101010101" charset="-122"/>
            <a:cs typeface="+mn-cs"/>
          </a:endParaRPr>
        </a:p>
      </dsp:txBody>
      <dsp:txXfrm>
        <a:off x="200056" y="0"/>
        <a:ext cx="2660083" cy="400111"/>
      </dsp:txXfrm>
    </dsp:sp>
    <dsp:sp modelId="{BB33CDE8-4D79-4D67-96F9-8BC52CD8CB29}">
      <dsp:nvSpPr>
        <dsp:cNvPr id="0" name=""/>
        <dsp:cNvSpPr/>
      </dsp:nvSpPr>
      <dsp:spPr>
        <a:xfrm>
          <a:off x="2859786" y="0"/>
          <a:ext cx="5158665" cy="40011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rtlCol="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kumimoji="0" lang="en-US" altLang="zh-CN" sz="1400" b="0" i="0" u="none" strike="noStrike" kern="1200" cap="none" spc="0" normalizeH="0" baseline="0">
              <a:ln/>
              <a:effectLst/>
              <a:uLnTx/>
              <a:uFillTx/>
              <a:latin typeface="Arial"/>
              <a:ea typeface="等线" panose="02010600030101010101" charset="-122"/>
              <a:cs typeface="+mn-cs"/>
            </a:rPr>
            <a:t>Medium volt cabinet </a:t>
          </a:r>
          <a:endParaRPr kumimoji="0" lang="zh-CN" altLang="en-US" sz="1400" b="0" i="0" u="none" strike="noStrike" kern="1200" cap="none" spc="0" normalizeH="0" baseline="0" dirty="0">
            <a:ln/>
            <a:effectLst/>
            <a:uLnTx/>
            <a:uFillTx/>
            <a:latin typeface="Arial"/>
            <a:ea typeface="等线" panose="02010600030101010101" charset="-122"/>
            <a:cs typeface="+mn-cs"/>
          </a:endParaRPr>
        </a:p>
      </dsp:txBody>
      <dsp:txXfrm>
        <a:off x="3059842" y="0"/>
        <a:ext cx="4758554" cy="400111"/>
      </dsp:txXfrm>
    </dsp:sp>
    <dsp:sp modelId="{19558EE7-0A9D-4541-9886-40A7A7329A57}">
      <dsp:nvSpPr>
        <dsp:cNvPr id="0" name=""/>
        <dsp:cNvSpPr/>
      </dsp:nvSpPr>
      <dsp:spPr>
        <a:xfrm>
          <a:off x="7400251" y="0"/>
          <a:ext cx="4133777" cy="40011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rtlCol="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kumimoji="0" lang="en-US" altLang="zh-CN" sz="1400" b="0" i="0" u="none" strike="noStrike" kern="1200" cap="none" spc="0" normalizeH="0" baseline="0">
              <a:ln/>
              <a:effectLst/>
              <a:uLnTx/>
              <a:uFillTx/>
              <a:latin typeface="Arial"/>
              <a:ea typeface="等线" panose="02010600030101010101" charset="-122"/>
              <a:cs typeface="+mn-cs"/>
            </a:rPr>
            <a:t>Low volt cabinet </a:t>
          </a:r>
          <a:endParaRPr kumimoji="0" lang="zh-CN" altLang="en-US" sz="1400" b="0" i="0" u="none" strike="noStrike" kern="1200" cap="none" spc="0" normalizeH="0" baseline="0" dirty="0">
            <a:ln/>
            <a:effectLst/>
            <a:uLnTx/>
            <a:uFillTx/>
            <a:latin typeface="Arial"/>
            <a:ea typeface="等线" panose="02010600030101010101" charset="-122"/>
            <a:cs typeface="+mn-cs"/>
          </a:endParaRPr>
        </a:p>
      </dsp:txBody>
      <dsp:txXfrm>
        <a:off x="7600307" y="0"/>
        <a:ext cx="3733666" cy="4001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BCDA6-4AF6-4C26-BEB9-310982C5AC2F}">
      <dsp:nvSpPr>
        <dsp:cNvPr id="0" name=""/>
        <dsp:cNvSpPr/>
      </dsp:nvSpPr>
      <dsp:spPr>
        <a:xfrm>
          <a:off x="11" y="0"/>
          <a:ext cx="3563598" cy="40011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rtlCol="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kumimoji="0" lang="en-US" altLang="zh-CN" sz="1400" b="0" i="0" u="none" strike="noStrike" kern="1200" cap="none" spc="0" normalizeH="0" baseline="0" dirty="0">
              <a:ln/>
              <a:effectLst/>
              <a:uLnTx/>
              <a:uFillTx/>
              <a:latin typeface="+mj-lt"/>
              <a:ea typeface="等线" panose="02010600030101010101" charset="-122"/>
              <a:cs typeface="+mn-cs"/>
            </a:rPr>
            <a:t>Appearance CI design</a:t>
          </a:r>
          <a:endParaRPr kumimoji="0" lang="zh-CN" altLang="en-US" sz="1400" b="0" i="0" u="none" strike="noStrike" kern="1200" cap="none" spc="0" normalizeH="0" baseline="0" dirty="0">
            <a:ln/>
            <a:effectLst/>
            <a:uLnTx/>
            <a:uFillTx/>
            <a:latin typeface="等线" panose="02010600030101010101" charset="-122"/>
            <a:ea typeface="等线" panose="02010600030101010101" charset="-122"/>
            <a:cs typeface="+mn-cs"/>
          </a:endParaRPr>
        </a:p>
      </dsp:txBody>
      <dsp:txXfrm>
        <a:off x="200067" y="0"/>
        <a:ext cx="3163487" cy="400111"/>
      </dsp:txXfrm>
    </dsp:sp>
    <dsp:sp modelId="{BB33CDE8-4D79-4D67-96F9-8BC52CD8CB29}">
      <dsp:nvSpPr>
        <dsp:cNvPr id="0" name=""/>
        <dsp:cNvSpPr/>
      </dsp:nvSpPr>
      <dsp:spPr>
        <a:xfrm>
          <a:off x="3326280" y="0"/>
          <a:ext cx="5186703" cy="40011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rtlCol="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kumimoji="0" lang="en-US" altLang="zh-CN" sz="1400" b="0" i="0" u="none" strike="noStrike" kern="1200" cap="none" spc="0" normalizeH="0" baseline="0">
              <a:ln/>
              <a:effectLst/>
              <a:uLnTx/>
              <a:uFillTx/>
              <a:latin typeface="+mj-lt"/>
              <a:ea typeface="等线" panose="02010600030101010101" charset="-122"/>
              <a:cs typeface="+mn-cs"/>
            </a:rPr>
            <a:t>Air flow CFD simulation</a:t>
          </a:r>
          <a:endParaRPr kumimoji="0" lang="zh-CN" altLang="en-US" sz="1400" b="0" i="0" u="none" strike="noStrike" kern="1200" cap="none" spc="0" normalizeH="0" baseline="0" dirty="0">
            <a:ln/>
            <a:effectLst/>
            <a:uLnTx/>
            <a:uFillTx/>
            <a:latin typeface="+mj-lt"/>
            <a:ea typeface="等线" panose="02010600030101010101" charset="-122"/>
            <a:cs typeface="+mn-cs"/>
          </a:endParaRPr>
        </a:p>
      </dsp:txBody>
      <dsp:txXfrm>
        <a:off x="3526336" y="0"/>
        <a:ext cx="4786592" cy="400111"/>
      </dsp:txXfrm>
    </dsp:sp>
    <dsp:sp modelId="{19558EE7-0A9D-4541-9886-40A7A7329A57}">
      <dsp:nvSpPr>
        <dsp:cNvPr id="0" name=""/>
        <dsp:cNvSpPr/>
      </dsp:nvSpPr>
      <dsp:spPr>
        <a:xfrm>
          <a:off x="8039247" y="0"/>
          <a:ext cx="3555385" cy="400111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rtlCol="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1400" b="0" i="0" kern="1200" dirty="0">
              <a:latin typeface="+mj-lt"/>
            </a:rPr>
            <a:t>Structural </a:t>
          </a:r>
          <a:r>
            <a:rPr lang="en-US" altLang="zh-CN" sz="1400" b="0" i="0" kern="1200" dirty="0">
              <a:latin typeface="+mj-lt"/>
            </a:rPr>
            <a:t>dynamics</a:t>
          </a:r>
          <a:r>
            <a:rPr lang="en-US" sz="1400" b="0" i="0" kern="1200" dirty="0">
              <a:latin typeface="+mj-lt"/>
            </a:rPr>
            <a:t> simulation</a:t>
          </a:r>
          <a:endParaRPr kumimoji="0" lang="zh-CN" altLang="en-US" sz="1400" b="0" i="0" u="none" strike="noStrike" kern="1200" cap="none" spc="0" normalizeH="0" baseline="0" dirty="0">
            <a:ln/>
            <a:effectLst/>
            <a:uLnTx/>
            <a:uFillTx/>
            <a:latin typeface="+mj-lt"/>
            <a:ea typeface="等线" panose="02010600030101010101" charset="-122"/>
            <a:cs typeface="+mn-cs"/>
          </a:endParaRPr>
        </a:p>
      </dsp:txBody>
      <dsp:txXfrm>
        <a:off x="8239303" y="0"/>
        <a:ext cx="3155274" cy="400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E2077-465C-42D7-8C00-7745DC5A2151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1E095-67F1-426B-A8C7-1747835574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135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7D124-0B43-4461-B538-82A2BE25D34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err="1">
                <a:latin typeface="+mn-ea"/>
                <a:cs typeface="微软雅黑" panose="020B0503020204020204" pitchFamily="34" charset="-122"/>
                <a:sym typeface="+mn-ea"/>
              </a:rPr>
              <a:t>WiseEMP</a:t>
            </a:r>
            <a:r>
              <a:rPr lang="en-US" altLang="zh-CN" sz="1200" dirty="0">
                <a:latin typeface="+mn-ea"/>
                <a:cs typeface="微软雅黑" panose="020B0503020204020204" pitchFamily="34" charset="-122"/>
                <a:sym typeface="+mn-ea"/>
              </a:rPr>
              <a:t>-DCIM</a:t>
            </a:r>
            <a:r>
              <a:rPr lang="zh-CN" altLang="en-US" sz="1200" dirty="0">
                <a:latin typeface="+mn-ea"/>
                <a:cs typeface="微软雅黑" panose="020B0503020204020204" pitchFamily="34" charset="-122"/>
                <a:sym typeface="+mn-ea"/>
              </a:rPr>
              <a:t>数据中心智慧运营管理平台</a:t>
            </a:r>
            <a:r>
              <a:rPr lang="zh-CN" altLang="en-US" sz="1200" dirty="0"/>
              <a:t>覆盖机房</a:t>
            </a:r>
            <a:r>
              <a:rPr lang="zh-CN" altLang="en-US" sz="1200" b="1" dirty="0"/>
              <a:t>、园区、云平台</a:t>
            </a:r>
            <a:r>
              <a:rPr lang="zh-CN" altLang="en-US" sz="1200" dirty="0"/>
              <a:t>的</a:t>
            </a:r>
            <a:r>
              <a:rPr lang="en-US" altLang="zh-CN" sz="1200" dirty="0"/>
              <a:t>3</a:t>
            </a:r>
            <a:r>
              <a:rPr lang="zh-CN" altLang="en-US" sz="1200" dirty="0"/>
              <a:t>级平台架构，核心功能有</a:t>
            </a:r>
            <a:r>
              <a:rPr lang="zh-CN" altLang="en-US" sz="1200" b="1" dirty="0"/>
              <a:t>运维管理、资产管理、动环监控、容量管理、能效管理、</a:t>
            </a:r>
            <a:r>
              <a:rPr lang="en-US" altLang="zh-CN" sz="1200" b="1" dirty="0"/>
              <a:t>3D</a:t>
            </a:r>
            <a:r>
              <a:rPr lang="zh-CN" altLang="en-US" sz="1200" b="1" dirty="0"/>
              <a:t>可视化</a:t>
            </a:r>
            <a:r>
              <a:rPr lang="zh-CN" altLang="en-US" sz="1200" dirty="0"/>
              <a:t>。</a:t>
            </a:r>
          </a:p>
          <a:p>
            <a:r>
              <a:rPr lang="en-US" altLang="zh-CN" sz="1200" dirty="0">
                <a:solidFill>
                  <a:schemeClr val="accent1">
                    <a:lumMod val="75000"/>
                  </a:schemeClr>
                </a:solidFill>
                <a:latin typeface="+mn-ea"/>
                <a:cs typeface="微软雅黑" panose="020B0503020204020204" pitchFamily="34" charset="-122"/>
                <a:sym typeface="+mn-ea"/>
              </a:rPr>
              <a:t>DCIM</a:t>
            </a:r>
            <a:r>
              <a:rPr lang="zh-CN" altLang="en-US" sz="1200" dirty="0">
                <a:solidFill>
                  <a:schemeClr val="accent1">
                    <a:lumMod val="75000"/>
                  </a:schemeClr>
                </a:solidFill>
                <a:latin typeface="+mn-ea"/>
                <a:cs typeface="微软雅黑" panose="020B0503020204020204" pitchFamily="34" charset="-122"/>
                <a:sym typeface="+mn-ea"/>
              </a:rPr>
              <a:t>融合“智能机器人管理”、“健康度管理”（三级健康度管理：器件、设备、系统）、“</a:t>
            </a:r>
            <a:r>
              <a:rPr lang="en-US" altLang="zh-CN" sz="1200" dirty="0">
                <a:solidFill>
                  <a:schemeClr val="accent1">
                    <a:lumMod val="75000"/>
                  </a:schemeClr>
                </a:solidFill>
                <a:latin typeface="+mn-ea"/>
                <a:cs typeface="微软雅黑" panose="020B0503020204020204" pitchFamily="34" charset="-122"/>
                <a:sym typeface="+mn-ea"/>
              </a:rPr>
              <a:t>AI</a:t>
            </a:r>
            <a:r>
              <a:rPr lang="zh-CN" altLang="en-US" sz="1200" dirty="0">
                <a:solidFill>
                  <a:schemeClr val="accent1">
                    <a:lumMod val="75000"/>
                  </a:schemeClr>
                </a:solidFill>
                <a:latin typeface="+mn-ea"/>
                <a:cs typeface="微软雅黑" panose="020B0503020204020204" pitchFamily="34" charset="-122"/>
                <a:sym typeface="+mn-ea"/>
              </a:rPr>
              <a:t>管理”创新功能。</a:t>
            </a:r>
            <a:endParaRPr lang="en-US" altLang="zh-CN" sz="1200" dirty="0">
              <a:solidFill>
                <a:schemeClr val="accent1">
                  <a:lumMod val="75000"/>
                </a:schemeClr>
              </a:solidFill>
              <a:latin typeface="+mn-ea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737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巡检机器人方案替代传统人工巡检，智能化巡检，（高清摄像头，红外，热成像，温湿度，声控采集，升降），实现</a:t>
            </a:r>
            <a:r>
              <a:rPr lang="en-US" altLang="zh-CN" dirty="0"/>
              <a:t>7</a:t>
            </a:r>
            <a:r>
              <a:rPr lang="zh-CN" altLang="en-US" dirty="0"/>
              <a:t>*</a:t>
            </a:r>
            <a:r>
              <a:rPr lang="en-US" altLang="zh-CN" dirty="0"/>
              <a:t>24</a:t>
            </a:r>
            <a:r>
              <a:rPr lang="zh-CN" altLang="en-US" dirty="0"/>
              <a:t>小时黑灯数据中心运维。</a:t>
            </a:r>
            <a:endParaRPr lang="en-US" altLang="zh-CN" dirty="0"/>
          </a:p>
          <a:p>
            <a:r>
              <a:rPr lang="zh-CN" altLang="en-US" dirty="0"/>
              <a:t>产品解决方案已有成功应用案例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7D124-0B43-4461-B538-82A2BE25D34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472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1E095-67F1-426B-A8C7-17478355742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741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BLOCK</a:t>
            </a:r>
            <a:r>
              <a:rPr lang="zh-CN" altLang="en-US" dirty="0"/>
              <a:t>各个模块的组成</a:t>
            </a:r>
            <a:endParaRPr lang="en-US" altLang="zh-CN" dirty="0"/>
          </a:p>
          <a:p>
            <a:r>
              <a:rPr lang="zh-CN" altLang="en-US" dirty="0"/>
              <a:t>优势：</a:t>
            </a:r>
            <a:endParaRPr lang="en-US" altLang="zh-CN" dirty="0"/>
          </a:p>
          <a:p>
            <a:r>
              <a:rPr lang="en-US" altLang="zh-CN" dirty="0"/>
              <a:t>TTM</a:t>
            </a:r>
          </a:p>
          <a:p>
            <a:r>
              <a:rPr lang="en-US" altLang="zh-CN" dirty="0"/>
              <a:t>PUE</a:t>
            </a:r>
          </a:p>
          <a:p>
            <a:r>
              <a:rPr lang="en-US" altLang="zh-CN" dirty="0"/>
              <a:t>TCO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7D124-0B43-4461-B538-82A2BE25D34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708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与腾讯合作的项目：设计、建设、运营为科华。</a:t>
            </a:r>
            <a:endParaRPr lang="en-US" altLang="zh-CN" dirty="0"/>
          </a:p>
          <a:p>
            <a:r>
              <a:rPr lang="zh-CN" altLang="en-US" dirty="0"/>
              <a:t>示例：</a:t>
            </a:r>
            <a:r>
              <a:rPr lang="en-US" altLang="zh-CN" dirty="0"/>
              <a:t>1000</a:t>
            </a:r>
            <a:r>
              <a:rPr lang="zh-CN" altLang="en-US" dirty="0"/>
              <a:t>个柜规模的</a:t>
            </a:r>
            <a:r>
              <a:rPr lang="en-US" altLang="zh-CN" dirty="0"/>
              <a:t>BLOCK</a:t>
            </a:r>
            <a:r>
              <a:rPr lang="zh-CN" altLang="en-US" dirty="0"/>
              <a:t>项目展示，单机柜功耗</a:t>
            </a:r>
            <a:r>
              <a:rPr lang="en-US" altLang="zh-CN" dirty="0"/>
              <a:t>7KW</a:t>
            </a:r>
          </a:p>
          <a:p>
            <a:r>
              <a:rPr lang="zh-CN" altLang="en-US" dirty="0"/>
              <a:t>左上：电力方舱</a:t>
            </a:r>
            <a:endParaRPr lang="en-US" altLang="zh-CN" dirty="0"/>
          </a:p>
          <a:p>
            <a:r>
              <a:rPr lang="zh-CN" altLang="en-US" dirty="0"/>
              <a:t>右上：空调出风静压仓</a:t>
            </a:r>
            <a:endParaRPr lang="en-US" altLang="zh-CN" dirty="0"/>
          </a:p>
          <a:p>
            <a:r>
              <a:rPr lang="zh-CN" altLang="en-US" dirty="0"/>
              <a:t>左下：参观通道</a:t>
            </a:r>
            <a:endParaRPr lang="en-US" altLang="zh-CN" dirty="0"/>
          </a:p>
          <a:p>
            <a:r>
              <a:rPr lang="zh-CN" altLang="en-US" dirty="0"/>
              <a:t>右下：维修通道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7D124-0B43-4461-B538-82A2BE25D34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004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按</a:t>
            </a:r>
            <a:r>
              <a:rPr lang="en-US" altLang="zh-CN" dirty="0"/>
              <a:t>T3/T4</a:t>
            </a:r>
            <a:r>
              <a:rPr lang="zh-CN" altLang="en-US" dirty="0"/>
              <a:t>标准的配电架构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B7D124-0B43-4461-B538-82A2BE25D3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964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电力方舱设计链路与实物展示</a:t>
            </a:r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外观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风场仿真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应力仿真</a:t>
            </a:r>
            <a:endParaRPr lang="en-US" altLang="zh-CN" dirty="0"/>
          </a:p>
          <a:p>
            <a:r>
              <a:rPr lang="en-US" altLang="zh-CN" dirty="0"/>
              <a:t>4.</a:t>
            </a:r>
            <a:r>
              <a:rPr lang="zh-CN" altLang="en-US" dirty="0"/>
              <a:t>实物展示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B7D124-0B43-4461-B538-82A2BE25D3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209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IT</a:t>
            </a:r>
            <a:r>
              <a:rPr lang="zh-CN" altLang="en-US" dirty="0"/>
              <a:t>方舱的架构及内部展示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AB7D124-0B43-4461-B538-82A2BE25D34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316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IT</a:t>
            </a:r>
            <a:r>
              <a:rPr lang="zh-CN" altLang="en-US" dirty="0"/>
              <a:t>方舱</a:t>
            </a:r>
            <a:r>
              <a:rPr lang="en-US" altLang="zh-CN" dirty="0"/>
              <a:t>BOX</a:t>
            </a:r>
            <a:r>
              <a:rPr lang="zh-CN" altLang="en-US" dirty="0"/>
              <a:t>模块的内部配置介绍</a:t>
            </a:r>
            <a:endParaRPr lang="en-US" altLang="zh-CN" dirty="0"/>
          </a:p>
          <a:p>
            <a:r>
              <a:rPr lang="zh-CN" altLang="en-US" dirty="0"/>
              <a:t>包含：列头柜</a:t>
            </a:r>
            <a:r>
              <a:rPr lang="en-US" altLang="zh-CN" dirty="0"/>
              <a:t>+UPS/HVDC+</a:t>
            </a:r>
            <a:r>
              <a:rPr lang="zh-CN" altLang="en-US" dirty="0"/>
              <a:t>电池</a:t>
            </a:r>
            <a:r>
              <a:rPr lang="en-US" altLang="zh-CN" dirty="0"/>
              <a:t>+</a:t>
            </a:r>
            <a:r>
              <a:rPr lang="zh-CN" altLang="en-US" dirty="0"/>
              <a:t>管控</a:t>
            </a:r>
            <a:endParaRPr lang="en-US" altLang="zh-CN" dirty="0"/>
          </a:p>
          <a:p>
            <a:r>
              <a:rPr lang="zh-CN" altLang="en-US" dirty="0"/>
              <a:t>工厂完成预制，现场只需要拼接，减少现场的工程量，缩短交付时间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7D124-0B43-4461-B538-82A2BE25D34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4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暖通架构</a:t>
            </a:r>
            <a:endParaRPr lang="en-US" altLang="zh-CN" dirty="0"/>
          </a:p>
          <a:p>
            <a:r>
              <a:rPr lang="zh-CN" altLang="en-US" dirty="0"/>
              <a:t>上：</a:t>
            </a:r>
            <a:r>
              <a:rPr lang="en-US" altLang="zh-CN" dirty="0"/>
              <a:t>AHU</a:t>
            </a:r>
            <a:r>
              <a:rPr lang="zh-CN" altLang="en-US" dirty="0"/>
              <a:t>，科华具备</a:t>
            </a:r>
            <a:r>
              <a:rPr lang="en-US" altLang="zh-CN" dirty="0"/>
              <a:t>CFD</a:t>
            </a:r>
            <a:r>
              <a:rPr lang="zh-CN" altLang="en-US" dirty="0"/>
              <a:t>仿真能力，可进行空调设备、机房整体系统的仿真，提前验证和优化设计方案</a:t>
            </a:r>
            <a:endParaRPr lang="en-US" altLang="zh-CN" dirty="0"/>
          </a:p>
          <a:p>
            <a:r>
              <a:rPr lang="zh-CN" altLang="en-US" dirty="0"/>
              <a:t>下：水处理方案及实物展示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7D124-0B43-4461-B538-82A2BE25D34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2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1E095-67F1-426B-A8C7-17478355742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259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针对</a:t>
            </a:r>
            <a:r>
              <a:rPr lang="en-US" altLang="zh-CN" dirty="0"/>
              <a:t>DC</a:t>
            </a:r>
            <a:r>
              <a:rPr lang="zh-CN" altLang="en-US" dirty="0"/>
              <a:t>供备电的产品需求，科华结合自己对数据中心的理解，</a:t>
            </a:r>
            <a:endParaRPr lang="en-US" altLang="zh-CN" dirty="0"/>
          </a:p>
          <a:p>
            <a:r>
              <a:rPr lang="zh-CN" altLang="en-US" dirty="0"/>
              <a:t>融合从中压输入</a:t>
            </a:r>
            <a:r>
              <a:rPr lang="en-US" altLang="zh-CN" dirty="0"/>
              <a:t>+</a:t>
            </a:r>
            <a:r>
              <a:rPr lang="zh-CN" altLang="en-US" dirty="0"/>
              <a:t>变压器</a:t>
            </a:r>
            <a:r>
              <a:rPr lang="en-US" altLang="zh-CN" dirty="0"/>
              <a:t>+UPS</a:t>
            </a:r>
            <a:r>
              <a:rPr lang="zh-CN" altLang="en-US" dirty="0"/>
              <a:t>输入输出</a:t>
            </a:r>
            <a:r>
              <a:rPr lang="en-US" altLang="zh-CN" dirty="0"/>
              <a:t>+UPS+</a:t>
            </a:r>
            <a:r>
              <a:rPr lang="zh-CN" altLang="en-US" dirty="0"/>
              <a:t>低压分配单元</a:t>
            </a:r>
            <a:r>
              <a:rPr lang="en-US" altLang="zh-CN" dirty="0"/>
              <a:t>+</a:t>
            </a:r>
            <a:r>
              <a:rPr lang="zh-CN" altLang="en-US" dirty="0"/>
              <a:t>电力监控，</a:t>
            </a:r>
            <a:endParaRPr lang="en-US" altLang="zh-CN" dirty="0"/>
          </a:p>
          <a:p>
            <a:r>
              <a:rPr lang="zh-CN" altLang="en-US" dirty="0"/>
              <a:t>各单元在顶部采用母排连接，形成一个全新的整体解决方案：</a:t>
            </a:r>
            <a:r>
              <a:rPr lang="en-US" altLang="zh-CN" dirty="0" err="1"/>
              <a:t>WisePower</a:t>
            </a:r>
            <a:r>
              <a:rPr lang="zh-CN" altLang="en-US" dirty="0"/>
              <a:t>系列，</a:t>
            </a:r>
            <a:endParaRPr lang="en-US" altLang="zh-CN" dirty="0"/>
          </a:p>
          <a:p>
            <a:r>
              <a:rPr lang="zh-CN" altLang="en-US" dirty="0"/>
              <a:t>功率包含</a:t>
            </a:r>
            <a:r>
              <a:rPr lang="en-US" altLang="zh-CN" dirty="0"/>
              <a:t>1.6MW~2.5MW</a:t>
            </a:r>
            <a:r>
              <a:rPr lang="zh-CN" altLang="en-US" dirty="0"/>
              <a:t>；</a:t>
            </a:r>
            <a:endParaRPr lang="en-US" altLang="zh-CN" dirty="0"/>
          </a:p>
          <a:p>
            <a:r>
              <a:rPr lang="zh-CN" altLang="en-US" dirty="0"/>
              <a:t>对比传统供备电产品集成方案，</a:t>
            </a:r>
            <a:endParaRPr lang="en-US" altLang="zh-CN" dirty="0"/>
          </a:p>
          <a:p>
            <a:r>
              <a:rPr lang="en-US" altLang="zh-CN" dirty="0" err="1"/>
              <a:t>WisePower</a:t>
            </a:r>
            <a:r>
              <a:rPr lang="zh-CN" altLang="en-US" dirty="0"/>
              <a:t>可节省部署时间</a:t>
            </a:r>
            <a:r>
              <a:rPr lang="en-US" altLang="zh-CN" dirty="0"/>
              <a:t>60%</a:t>
            </a:r>
            <a:r>
              <a:rPr lang="zh-CN" altLang="en-US" dirty="0"/>
              <a:t>；</a:t>
            </a:r>
            <a:endParaRPr lang="en-US" altLang="zh-CN" dirty="0"/>
          </a:p>
          <a:p>
            <a:r>
              <a:rPr lang="zh-CN" altLang="en-US" dirty="0"/>
              <a:t>节省占地面积</a:t>
            </a:r>
            <a:r>
              <a:rPr lang="en-US" altLang="zh-CN" dirty="0"/>
              <a:t>30%</a:t>
            </a:r>
          </a:p>
          <a:p>
            <a:r>
              <a:rPr lang="zh-CN" altLang="en-US" dirty="0"/>
              <a:t>通过</a:t>
            </a:r>
            <a:r>
              <a:rPr lang="en-US" altLang="zh-CN" dirty="0"/>
              <a:t>WECO</a:t>
            </a:r>
            <a:r>
              <a:rPr lang="zh-CN" altLang="en-US" dirty="0"/>
              <a:t>模式，系统效率可提升</a:t>
            </a:r>
            <a:r>
              <a:rPr lang="en-US" altLang="zh-CN" dirty="0"/>
              <a:t>2%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7D124-0B43-4461-B538-82A2BE25D34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84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1E095-67F1-426B-A8C7-17478355742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709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7D124-0B43-4461-B538-82A2BE25D34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872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1E095-67F1-426B-A8C7-17478355742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558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针对未来</a:t>
            </a:r>
            <a:r>
              <a:rPr lang="en-US" altLang="zh-CN" dirty="0"/>
              <a:t>DC</a:t>
            </a:r>
            <a:r>
              <a:rPr lang="zh-CN" altLang="en-US" dirty="0"/>
              <a:t>高功耗的</a:t>
            </a:r>
            <a:r>
              <a:rPr lang="en-US" altLang="zh-CN" dirty="0"/>
              <a:t>IT</a:t>
            </a:r>
            <a:r>
              <a:rPr lang="zh-CN" altLang="en-US" dirty="0"/>
              <a:t>制冷，以及低</a:t>
            </a:r>
            <a:r>
              <a:rPr lang="en-US" altLang="zh-CN" dirty="0"/>
              <a:t>PUE</a:t>
            </a:r>
            <a:r>
              <a:rPr lang="zh-CN" altLang="en-US" dirty="0"/>
              <a:t>的需求，</a:t>
            </a:r>
            <a:endParaRPr lang="en-US" altLang="zh-CN" dirty="0"/>
          </a:p>
          <a:p>
            <a:r>
              <a:rPr lang="zh-CN" altLang="en-US" dirty="0"/>
              <a:t>科华拥有全链条的液冷产品解决方案，</a:t>
            </a:r>
            <a:endParaRPr lang="en-US" altLang="zh-CN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上图是冷</a:t>
            </a:r>
            <a:r>
              <a:rPr lang="zh-CN" altLang="en-US" b="0" dirty="0"/>
              <a:t>板式液冷的产品解决方案，包含：快速接头</a:t>
            </a:r>
            <a:r>
              <a:rPr lang="en-US" altLang="zh-CN" b="0" dirty="0"/>
              <a:t>——</a:t>
            </a:r>
            <a:r>
              <a:rPr lang="en-US" altLang="zh-CN" sz="1200" b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manifold</a:t>
            </a:r>
            <a:r>
              <a:rPr lang="zh-CN" altLang="en-US" sz="1200" b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（</a:t>
            </a:r>
            <a:r>
              <a:rPr lang="zh-C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（集水分歧管）</a:t>
            </a:r>
            <a:r>
              <a:rPr lang="zh-CN" altLang="en-US" sz="1200" b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）</a:t>
            </a:r>
            <a:r>
              <a:rPr lang="en-US" altLang="zh-CN" sz="1200" b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——</a:t>
            </a:r>
            <a:r>
              <a:rPr lang="zh-CN" altLang="en-US" sz="1200" b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环形网管</a:t>
            </a:r>
            <a:r>
              <a:rPr lang="en-US" altLang="zh-CN" sz="1200" b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——CDU</a:t>
            </a:r>
            <a:r>
              <a:rPr lang="zh-CN" altLang="en-US" sz="1200" b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（</a:t>
            </a:r>
            <a:r>
              <a:rPr lang="en-US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Coolant Distribution Unit</a:t>
            </a:r>
            <a:r>
              <a:rPr lang="zh-CN" altLang="zh-C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，冷量分配单元</a:t>
            </a:r>
            <a:r>
              <a:rPr lang="zh-CN" altLang="en-US" sz="1200" b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）</a:t>
            </a:r>
            <a:r>
              <a:rPr lang="en-US" altLang="zh-CN" sz="1200" b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——</a:t>
            </a:r>
            <a:r>
              <a:rPr lang="zh-CN" altLang="en-US" sz="1200" b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集成冷站</a:t>
            </a:r>
            <a:endParaRPr lang="en-US" altLang="zh-CN" sz="1200" b="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采用冷板式液冷解决方案，</a:t>
            </a:r>
            <a:r>
              <a:rPr lang="en-US" altLang="zh-CN" sz="1200" b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PUE</a:t>
            </a:r>
            <a:r>
              <a:rPr lang="zh-CN" altLang="en-US" sz="1200" b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可达到</a:t>
            </a:r>
            <a:r>
              <a:rPr lang="en-US" altLang="zh-CN" sz="1200" b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1.16</a:t>
            </a:r>
          </a:p>
          <a:p>
            <a:r>
              <a:rPr lang="en-US" altLang="zh-CN" dirty="0"/>
              <a:t>20MW</a:t>
            </a:r>
            <a:r>
              <a:rPr lang="zh-CN" altLang="en-US" dirty="0"/>
              <a:t>数据中心：</a:t>
            </a:r>
            <a:r>
              <a:rPr lang="en-US" altLang="zh-CN" dirty="0"/>
              <a:t>365</a:t>
            </a:r>
            <a:r>
              <a:rPr lang="zh-CN" altLang="en-US" dirty="0"/>
              <a:t>*</a:t>
            </a:r>
            <a:r>
              <a:rPr lang="en-US" altLang="zh-CN" dirty="0"/>
              <a:t>24</a:t>
            </a:r>
            <a:r>
              <a:rPr lang="zh-CN" altLang="en-US" dirty="0"/>
              <a:t>*</a:t>
            </a:r>
            <a:r>
              <a:rPr lang="en-US" altLang="zh-CN" dirty="0"/>
              <a:t>20</a:t>
            </a:r>
            <a:r>
              <a:rPr lang="zh-CN" altLang="en-US" dirty="0"/>
              <a:t>*</a:t>
            </a:r>
            <a:r>
              <a:rPr lang="en-US" altLang="zh-CN" dirty="0"/>
              <a:t>1000</a:t>
            </a:r>
            <a:r>
              <a:rPr lang="zh-CN" altLang="en-US" dirty="0"/>
              <a:t>*</a:t>
            </a:r>
            <a:r>
              <a:rPr lang="en-US" altLang="zh-CN" dirty="0"/>
              <a:t>0.3</a:t>
            </a:r>
            <a:r>
              <a:rPr lang="zh-CN" altLang="en-US" dirty="0"/>
              <a:t>*</a:t>
            </a:r>
            <a:r>
              <a:rPr lang="en-US" altLang="zh-CN" dirty="0"/>
              <a:t>0.7=5,110,000USD(5 million)</a:t>
            </a:r>
          </a:p>
          <a:p>
            <a:r>
              <a:rPr lang="zh-CN" altLang="en-US" dirty="0"/>
              <a:t>放视频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7D124-0B43-4461-B538-82A2BE25D34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394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47106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 dirty="0"/>
              <a:t>根据不同功耗和场景需求，科华推出系列液冷产品，</a:t>
            </a:r>
            <a:endParaRPr lang="en-US" altLang="zh-CN" dirty="0"/>
          </a:p>
          <a:p>
            <a:r>
              <a:rPr lang="zh-CN" altLang="en-US" dirty="0"/>
              <a:t>包括：机架式</a:t>
            </a:r>
            <a:r>
              <a:rPr lang="en-US" altLang="zh-CN" dirty="0"/>
              <a:t>CDU</a:t>
            </a:r>
            <a:r>
              <a:rPr lang="zh-CN" altLang="en-US" dirty="0"/>
              <a:t>，机柜式</a:t>
            </a:r>
            <a:r>
              <a:rPr lang="en-US" altLang="zh-CN" dirty="0"/>
              <a:t>CDU</a:t>
            </a:r>
            <a:r>
              <a:rPr lang="zh-CN" altLang="en-US" dirty="0"/>
              <a:t>，液冷微模块集成产品方案，浸没式液冷集成产品方案；</a:t>
            </a:r>
            <a:endParaRPr lang="en-US" altLang="zh-CN" dirty="0"/>
          </a:p>
          <a:p>
            <a:r>
              <a:rPr lang="zh-CN" altLang="en-US" dirty="0"/>
              <a:t>从左图可以看出，制冷系统的功耗占非</a:t>
            </a:r>
            <a:r>
              <a:rPr lang="en-US" altLang="zh-CN" dirty="0"/>
              <a:t>IT</a:t>
            </a:r>
            <a:r>
              <a:rPr lang="zh-CN" altLang="en-US" dirty="0"/>
              <a:t>功耗的</a:t>
            </a:r>
            <a:r>
              <a:rPr lang="en-US" altLang="zh-CN" dirty="0"/>
              <a:t>60%</a:t>
            </a:r>
            <a:r>
              <a:rPr lang="zh-CN" altLang="en-US" dirty="0"/>
              <a:t>；</a:t>
            </a:r>
            <a:endParaRPr lang="en-US" altLang="zh-CN" dirty="0"/>
          </a:p>
          <a:p>
            <a:r>
              <a:rPr lang="zh-CN" altLang="en-US" dirty="0"/>
              <a:t>采用液冷可以有效降低</a:t>
            </a:r>
            <a:r>
              <a:rPr lang="en-US" altLang="zh-CN" dirty="0"/>
              <a:t>PUE</a:t>
            </a:r>
            <a:r>
              <a:rPr lang="zh-CN" altLang="en-US" dirty="0"/>
              <a:t>，节省</a:t>
            </a:r>
            <a:r>
              <a:rPr lang="en-US" altLang="zh-CN" dirty="0"/>
              <a:t>TCO</a:t>
            </a:r>
            <a:r>
              <a:rPr lang="zh-CN" altLang="en-US" dirty="0"/>
              <a:t>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cost of ownership</a:t>
            </a:r>
            <a:r>
              <a:rPr lang="zh-CN" altLang="en-US" dirty="0"/>
              <a:t>）</a:t>
            </a:r>
            <a:r>
              <a:rPr lang="en-US" altLang="zh-CN" dirty="0"/>
              <a:t>,</a:t>
            </a:r>
            <a:r>
              <a:rPr lang="zh-CN" altLang="en-US" dirty="0"/>
              <a:t>是未来</a:t>
            </a:r>
            <a:r>
              <a:rPr lang="en-US" altLang="zh-CN" dirty="0"/>
              <a:t>IT</a:t>
            </a:r>
            <a:r>
              <a:rPr lang="zh-CN" altLang="en-US" dirty="0"/>
              <a:t>演进一项优质的产品解决方案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展开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1E095-67F1-426B-A8C7-17478355742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25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3A5E4-E5EA-8A98-2C2B-DB394F5FF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21EFAAC-9F66-138E-E35B-18146575A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5A02E2-DE9D-4412-C3EF-2C0A5FB54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BD6D-663D-423E-9E88-ADC583715E5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34E27D-949E-FEEA-07C9-6C8178580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38C793-11A8-5C82-65AC-647E96EB7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F6D3-522B-4735-A531-11E3DC36AB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309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847D6E-F82C-FDD7-72D5-4BD171F85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699ABE-8A31-8683-1C36-41BFB2BC3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F13E61-39E2-1ED8-4A29-7B8B0402A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BD6D-663D-423E-9E88-ADC583715E5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86DC19-B0DE-5ADF-51DF-8E984AF7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8F635F-9B0D-249C-DCA7-3F4D6827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F6D3-522B-4735-A531-11E3DC36AB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83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FD14FF6-8D73-837E-5705-845746082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08CEB-20C5-583A-77EE-44302D096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647A15-A820-40DD-76EE-BF884C78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BD6D-663D-423E-9E88-ADC583715E5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77299D-BCC9-0FF7-FD23-70B3CC638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090AF9-991E-8241-9A04-3BB2F13F9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F6D3-522B-4735-A531-11E3DC36AB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594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3">
            <a:extLst>
              <a:ext uri="{FF2B5EF4-FFF2-40B4-BE49-F238E27FC236}">
                <a16:creationId xmlns:a16="http://schemas.microsoft.com/office/drawing/2014/main" id="{6B8BAAB0-D7C4-7E0B-0002-A14ED12F3A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87433" y="184015"/>
            <a:ext cx="834238" cy="2786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098C40-EAEB-9CAD-6E33-BFA4B4EFAC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" y="0"/>
            <a:ext cx="12189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328507" y="0"/>
            <a:ext cx="546947" cy="7399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" name="图片 4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939" y="237460"/>
            <a:ext cx="1143589" cy="38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137"/>
            <a:ext cx="10972800" cy="5483759"/>
          </a:xfrm>
        </p:spPr>
        <p:txBody>
          <a:bodyPr/>
          <a:lstStyle>
            <a:lvl1pPr marL="228594" indent="-228594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783" indent="-228594" defTabSz="121917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2146246" algn="l"/>
                <a:tab pos="2146246" algn="l"/>
                <a:tab pos="2146246" algn="l"/>
                <a:tab pos="2146246" algn="l"/>
              </a:tabLst>
              <a:defRPr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2971" indent="-228594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160" indent="-228594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349" indent="-228594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83375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 51"/>
          <p:cNvSpPr/>
          <p:nvPr userDrawn="1"/>
        </p:nvSpPr>
        <p:spPr>
          <a:xfrm>
            <a:off x="328507" y="0"/>
            <a:ext cx="546947" cy="7399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53" name="Freeform 5"/>
          <p:cNvSpPr>
            <a:spLocks noChangeAspect="1" noEditPoints="1"/>
          </p:cNvSpPr>
          <p:nvPr userDrawn="1"/>
        </p:nvSpPr>
        <p:spPr bwMode="auto">
          <a:xfrm>
            <a:off x="10722187" y="383540"/>
            <a:ext cx="1080347" cy="357293"/>
          </a:xfrm>
          <a:custGeom>
            <a:avLst/>
            <a:gdLst>
              <a:gd name="T0" fmla="*/ 49 w 2268"/>
              <a:gd name="T1" fmla="*/ 343 h 748"/>
              <a:gd name="T2" fmla="*/ 181 w 2268"/>
              <a:gd name="T3" fmla="*/ 135 h 748"/>
              <a:gd name="T4" fmla="*/ 328 w 2268"/>
              <a:gd name="T5" fmla="*/ 312 h 748"/>
              <a:gd name="T6" fmla="*/ 269 w 2268"/>
              <a:gd name="T7" fmla="*/ 222 h 748"/>
              <a:gd name="T8" fmla="*/ 182 w 2268"/>
              <a:gd name="T9" fmla="*/ 343 h 748"/>
              <a:gd name="T10" fmla="*/ 439 w 2268"/>
              <a:gd name="T11" fmla="*/ 135 h 748"/>
              <a:gd name="T12" fmla="*/ 603 w 2268"/>
              <a:gd name="T13" fmla="*/ 243 h 748"/>
              <a:gd name="T14" fmla="*/ 525 w 2268"/>
              <a:gd name="T15" fmla="*/ 238 h 748"/>
              <a:gd name="T16" fmla="*/ 655 w 2268"/>
              <a:gd name="T17" fmla="*/ 161 h 748"/>
              <a:gd name="T18" fmla="*/ 475 w 2268"/>
              <a:gd name="T19" fmla="*/ 321 h 748"/>
              <a:gd name="T20" fmla="*/ 655 w 2268"/>
              <a:gd name="T21" fmla="*/ 161 h 748"/>
              <a:gd name="T22" fmla="*/ 635 w 2268"/>
              <a:gd name="T23" fmla="*/ 343 h 748"/>
              <a:gd name="T24" fmla="*/ 863 w 2268"/>
              <a:gd name="T25" fmla="*/ 135 h 748"/>
              <a:gd name="T26" fmla="*/ 935 w 2268"/>
              <a:gd name="T27" fmla="*/ 259 h 748"/>
              <a:gd name="T28" fmla="*/ 887 w 2268"/>
              <a:gd name="T29" fmla="*/ 299 h 748"/>
              <a:gd name="T30" fmla="*/ 999 w 2268"/>
              <a:gd name="T31" fmla="*/ 168 h 748"/>
              <a:gd name="T32" fmla="*/ 896 w 2268"/>
              <a:gd name="T33" fmla="*/ 160 h 748"/>
              <a:gd name="T34" fmla="*/ 955 w 2268"/>
              <a:gd name="T35" fmla="*/ 337 h 748"/>
              <a:gd name="T36" fmla="*/ 952 w 2268"/>
              <a:gd name="T37" fmla="*/ 618 h 748"/>
              <a:gd name="T38" fmla="*/ 881 w 2268"/>
              <a:gd name="T39" fmla="*/ 574 h 748"/>
              <a:gd name="T40" fmla="*/ 881 w 2268"/>
              <a:gd name="T41" fmla="*/ 643 h 748"/>
              <a:gd name="T42" fmla="*/ 910 w 2268"/>
              <a:gd name="T43" fmla="*/ 733 h 748"/>
              <a:gd name="T44" fmla="*/ 1750 w 2268"/>
              <a:gd name="T45" fmla="*/ 660 h 748"/>
              <a:gd name="T46" fmla="*/ 1109 w 2268"/>
              <a:gd name="T47" fmla="*/ 681 h 748"/>
              <a:gd name="T48" fmla="*/ 1140 w 2268"/>
              <a:gd name="T49" fmla="*/ 668 h 748"/>
              <a:gd name="T50" fmla="*/ 1201 w 2268"/>
              <a:gd name="T51" fmla="*/ 574 h 748"/>
              <a:gd name="T52" fmla="*/ 1233 w 2268"/>
              <a:gd name="T53" fmla="*/ 629 h 748"/>
              <a:gd name="T54" fmla="*/ 1329 w 2268"/>
              <a:gd name="T55" fmla="*/ 688 h 748"/>
              <a:gd name="T56" fmla="*/ 1101 w 2268"/>
              <a:gd name="T57" fmla="*/ 711 h 748"/>
              <a:gd name="T58" fmla="*/ 1422 w 2268"/>
              <a:gd name="T59" fmla="*/ 556 h 748"/>
              <a:gd name="T60" fmla="*/ 1422 w 2268"/>
              <a:gd name="T61" fmla="*/ 645 h 748"/>
              <a:gd name="T62" fmla="*/ 1373 w 2268"/>
              <a:gd name="T63" fmla="*/ 732 h 748"/>
              <a:gd name="T64" fmla="*/ 1356 w 2268"/>
              <a:gd name="T65" fmla="*/ 673 h 748"/>
              <a:gd name="T66" fmla="*/ 1392 w 2268"/>
              <a:gd name="T67" fmla="*/ 585 h 748"/>
              <a:gd name="T68" fmla="*/ 1511 w 2268"/>
              <a:gd name="T69" fmla="*/ 696 h 748"/>
              <a:gd name="T70" fmla="*/ 1450 w 2268"/>
              <a:gd name="T71" fmla="*/ 629 h 748"/>
              <a:gd name="T72" fmla="*/ 1500 w 2268"/>
              <a:gd name="T73" fmla="*/ 585 h 748"/>
              <a:gd name="T74" fmla="*/ 1570 w 2268"/>
              <a:gd name="T75" fmla="*/ 606 h 748"/>
              <a:gd name="T76" fmla="*/ 1539 w 2268"/>
              <a:gd name="T77" fmla="*/ 679 h 748"/>
              <a:gd name="T78" fmla="*/ 1032 w 2268"/>
              <a:gd name="T79" fmla="*/ 687 h 748"/>
              <a:gd name="T80" fmla="*/ 1064 w 2268"/>
              <a:gd name="T81" fmla="*/ 710 h 748"/>
              <a:gd name="T82" fmla="*/ 946 w 2268"/>
              <a:gd name="T83" fmla="*/ 687 h 748"/>
              <a:gd name="T84" fmla="*/ 964 w 2268"/>
              <a:gd name="T85" fmla="*/ 628 h 748"/>
              <a:gd name="T86" fmla="*/ 1029 w 2268"/>
              <a:gd name="T87" fmla="*/ 633 h 748"/>
              <a:gd name="T88" fmla="*/ 1939 w 2268"/>
              <a:gd name="T89" fmla="*/ 277 h 748"/>
              <a:gd name="T90" fmla="*/ 852 w 2268"/>
              <a:gd name="T91" fmla="*/ 462 h 748"/>
              <a:gd name="T92" fmla="*/ 2180 w 2268"/>
              <a:gd name="T93" fmla="*/ 74 h 748"/>
              <a:gd name="T94" fmla="*/ 112 w 2268"/>
              <a:gd name="T95" fmla="*/ 680 h 748"/>
              <a:gd name="T96" fmla="*/ 797 w 2268"/>
              <a:gd name="T97" fmla="*/ 483 h 748"/>
              <a:gd name="T98" fmla="*/ 649 w 2268"/>
              <a:gd name="T99" fmla="*/ 467 h 748"/>
              <a:gd name="T100" fmla="*/ 1708 w 2268"/>
              <a:gd name="T101" fmla="*/ 732 h 748"/>
              <a:gd name="T102" fmla="*/ 1708 w 2268"/>
              <a:gd name="T103" fmla="*/ 621 h 748"/>
              <a:gd name="T104" fmla="*/ 1740 w 2268"/>
              <a:gd name="T105" fmla="*/ 557 h 748"/>
              <a:gd name="T106" fmla="*/ 1838 w 2268"/>
              <a:gd name="T107" fmla="*/ 621 h 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8" h="748">
                <a:moveTo>
                  <a:pt x="176" y="343"/>
                </a:moveTo>
                <a:cubicBezTo>
                  <a:pt x="119" y="343"/>
                  <a:pt x="119" y="343"/>
                  <a:pt x="119" y="343"/>
                </a:cubicBezTo>
                <a:cubicBezTo>
                  <a:pt x="80" y="267"/>
                  <a:pt x="80" y="267"/>
                  <a:pt x="80" y="267"/>
                </a:cubicBezTo>
                <a:cubicBezTo>
                  <a:pt x="70" y="276"/>
                  <a:pt x="70" y="276"/>
                  <a:pt x="70" y="276"/>
                </a:cubicBezTo>
                <a:cubicBezTo>
                  <a:pt x="49" y="343"/>
                  <a:pt x="49" y="343"/>
                  <a:pt x="49" y="343"/>
                </a:cubicBezTo>
                <a:cubicBezTo>
                  <a:pt x="0" y="343"/>
                  <a:pt x="0" y="343"/>
                  <a:pt x="0" y="343"/>
                </a:cubicBezTo>
                <a:cubicBezTo>
                  <a:pt x="65" y="135"/>
                  <a:pt x="65" y="135"/>
                  <a:pt x="65" y="135"/>
                </a:cubicBezTo>
                <a:cubicBezTo>
                  <a:pt x="114" y="135"/>
                  <a:pt x="114" y="135"/>
                  <a:pt x="114" y="135"/>
                </a:cubicBezTo>
                <a:cubicBezTo>
                  <a:pt x="86" y="223"/>
                  <a:pt x="86" y="223"/>
                  <a:pt x="86" y="223"/>
                </a:cubicBezTo>
                <a:cubicBezTo>
                  <a:pt x="181" y="135"/>
                  <a:pt x="181" y="135"/>
                  <a:pt x="181" y="135"/>
                </a:cubicBezTo>
                <a:cubicBezTo>
                  <a:pt x="229" y="135"/>
                  <a:pt x="229" y="135"/>
                  <a:pt x="229" y="135"/>
                </a:cubicBezTo>
                <a:cubicBezTo>
                  <a:pt x="117" y="233"/>
                  <a:pt x="117" y="233"/>
                  <a:pt x="117" y="233"/>
                </a:cubicBezTo>
                <a:cubicBezTo>
                  <a:pt x="176" y="343"/>
                  <a:pt x="176" y="343"/>
                  <a:pt x="176" y="343"/>
                </a:cubicBezTo>
                <a:close/>
                <a:moveTo>
                  <a:pt x="302" y="343"/>
                </a:moveTo>
                <a:cubicBezTo>
                  <a:pt x="328" y="312"/>
                  <a:pt x="328" y="312"/>
                  <a:pt x="328" y="312"/>
                </a:cubicBezTo>
                <a:cubicBezTo>
                  <a:pt x="240" y="312"/>
                  <a:pt x="240" y="312"/>
                  <a:pt x="240" y="312"/>
                </a:cubicBezTo>
                <a:cubicBezTo>
                  <a:pt x="259" y="254"/>
                  <a:pt x="259" y="254"/>
                  <a:pt x="259" y="254"/>
                </a:cubicBezTo>
                <a:cubicBezTo>
                  <a:pt x="308" y="254"/>
                  <a:pt x="308" y="254"/>
                  <a:pt x="308" y="254"/>
                </a:cubicBezTo>
                <a:cubicBezTo>
                  <a:pt x="333" y="222"/>
                  <a:pt x="333" y="222"/>
                  <a:pt x="333" y="222"/>
                </a:cubicBezTo>
                <a:cubicBezTo>
                  <a:pt x="269" y="222"/>
                  <a:pt x="269" y="222"/>
                  <a:pt x="269" y="222"/>
                </a:cubicBezTo>
                <a:cubicBezTo>
                  <a:pt x="286" y="166"/>
                  <a:pt x="286" y="166"/>
                  <a:pt x="286" y="166"/>
                </a:cubicBezTo>
                <a:cubicBezTo>
                  <a:pt x="352" y="166"/>
                  <a:pt x="352" y="166"/>
                  <a:pt x="352" y="166"/>
                </a:cubicBezTo>
                <a:cubicBezTo>
                  <a:pt x="378" y="135"/>
                  <a:pt x="378" y="135"/>
                  <a:pt x="378" y="135"/>
                </a:cubicBezTo>
                <a:cubicBezTo>
                  <a:pt x="247" y="135"/>
                  <a:pt x="247" y="135"/>
                  <a:pt x="247" y="135"/>
                </a:cubicBezTo>
                <a:cubicBezTo>
                  <a:pt x="182" y="343"/>
                  <a:pt x="182" y="343"/>
                  <a:pt x="182" y="343"/>
                </a:cubicBezTo>
                <a:cubicBezTo>
                  <a:pt x="302" y="343"/>
                  <a:pt x="302" y="343"/>
                  <a:pt x="302" y="343"/>
                </a:cubicBezTo>
                <a:close/>
                <a:moveTo>
                  <a:pt x="434" y="343"/>
                </a:moveTo>
                <a:cubicBezTo>
                  <a:pt x="325" y="343"/>
                  <a:pt x="325" y="343"/>
                  <a:pt x="325" y="343"/>
                </a:cubicBezTo>
                <a:cubicBezTo>
                  <a:pt x="390" y="135"/>
                  <a:pt x="390" y="135"/>
                  <a:pt x="390" y="135"/>
                </a:cubicBezTo>
                <a:cubicBezTo>
                  <a:pt x="439" y="135"/>
                  <a:pt x="439" y="135"/>
                  <a:pt x="439" y="135"/>
                </a:cubicBezTo>
                <a:cubicBezTo>
                  <a:pt x="383" y="312"/>
                  <a:pt x="383" y="312"/>
                  <a:pt x="383" y="312"/>
                </a:cubicBezTo>
                <a:cubicBezTo>
                  <a:pt x="463" y="312"/>
                  <a:pt x="463" y="312"/>
                  <a:pt x="463" y="312"/>
                </a:cubicBezTo>
                <a:cubicBezTo>
                  <a:pt x="434" y="343"/>
                  <a:pt x="434" y="343"/>
                  <a:pt x="434" y="343"/>
                </a:cubicBezTo>
                <a:close/>
                <a:moveTo>
                  <a:pt x="604" y="238"/>
                </a:moveTo>
                <a:cubicBezTo>
                  <a:pt x="603" y="243"/>
                  <a:pt x="603" y="243"/>
                  <a:pt x="603" y="243"/>
                </a:cubicBezTo>
                <a:cubicBezTo>
                  <a:pt x="594" y="270"/>
                  <a:pt x="585" y="289"/>
                  <a:pt x="575" y="300"/>
                </a:cubicBezTo>
                <a:cubicBezTo>
                  <a:pt x="565" y="312"/>
                  <a:pt x="554" y="318"/>
                  <a:pt x="540" y="318"/>
                </a:cubicBezTo>
                <a:cubicBezTo>
                  <a:pt x="523" y="318"/>
                  <a:pt x="514" y="312"/>
                  <a:pt x="512" y="302"/>
                </a:cubicBezTo>
                <a:cubicBezTo>
                  <a:pt x="511" y="291"/>
                  <a:pt x="515" y="271"/>
                  <a:pt x="524" y="242"/>
                </a:cubicBezTo>
                <a:cubicBezTo>
                  <a:pt x="525" y="238"/>
                  <a:pt x="525" y="238"/>
                  <a:pt x="525" y="238"/>
                </a:cubicBezTo>
                <a:cubicBezTo>
                  <a:pt x="534" y="209"/>
                  <a:pt x="543" y="189"/>
                  <a:pt x="552" y="178"/>
                </a:cubicBezTo>
                <a:cubicBezTo>
                  <a:pt x="561" y="167"/>
                  <a:pt x="573" y="162"/>
                  <a:pt x="589" y="162"/>
                </a:cubicBezTo>
                <a:cubicBezTo>
                  <a:pt x="606" y="162"/>
                  <a:pt x="615" y="168"/>
                  <a:pt x="616" y="180"/>
                </a:cubicBezTo>
                <a:cubicBezTo>
                  <a:pt x="616" y="193"/>
                  <a:pt x="613" y="212"/>
                  <a:pt x="604" y="238"/>
                </a:cubicBezTo>
                <a:close/>
                <a:moveTo>
                  <a:pt x="655" y="161"/>
                </a:moveTo>
                <a:cubicBezTo>
                  <a:pt x="646" y="142"/>
                  <a:pt x="628" y="132"/>
                  <a:pt x="599" y="132"/>
                </a:cubicBezTo>
                <a:cubicBezTo>
                  <a:pt x="570" y="132"/>
                  <a:pt x="545" y="142"/>
                  <a:pt x="524" y="161"/>
                </a:cubicBezTo>
                <a:cubicBezTo>
                  <a:pt x="502" y="180"/>
                  <a:pt x="487" y="204"/>
                  <a:pt x="478" y="235"/>
                </a:cubicBezTo>
                <a:cubicBezTo>
                  <a:pt x="474" y="247"/>
                  <a:pt x="474" y="247"/>
                  <a:pt x="474" y="247"/>
                </a:cubicBezTo>
                <a:cubicBezTo>
                  <a:pt x="464" y="279"/>
                  <a:pt x="464" y="304"/>
                  <a:pt x="475" y="321"/>
                </a:cubicBezTo>
                <a:cubicBezTo>
                  <a:pt x="486" y="338"/>
                  <a:pt x="504" y="347"/>
                  <a:pt x="531" y="347"/>
                </a:cubicBezTo>
                <a:cubicBezTo>
                  <a:pt x="557" y="347"/>
                  <a:pt x="581" y="338"/>
                  <a:pt x="603" y="321"/>
                </a:cubicBezTo>
                <a:cubicBezTo>
                  <a:pt x="624" y="304"/>
                  <a:pt x="640" y="279"/>
                  <a:pt x="650" y="246"/>
                </a:cubicBezTo>
                <a:cubicBezTo>
                  <a:pt x="654" y="235"/>
                  <a:pt x="654" y="235"/>
                  <a:pt x="654" y="235"/>
                </a:cubicBezTo>
                <a:cubicBezTo>
                  <a:pt x="663" y="205"/>
                  <a:pt x="664" y="181"/>
                  <a:pt x="655" y="161"/>
                </a:cubicBezTo>
                <a:close/>
                <a:moveTo>
                  <a:pt x="798" y="343"/>
                </a:moveTo>
                <a:cubicBezTo>
                  <a:pt x="777" y="343"/>
                  <a:pt x="777" y="343"/>
                  <a:pt x="777" y="343"/>
                </a:cubicBezTo>
                <a:cubicBezTo>
                  <a:pt x="710" y="213"/>
                  <a:pt x="710" y="213"/>
                  <a:pt x="710" y="21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35" y="343"/>
                  <a:pt x="635" y="343"/>
                  <a:pt x="635" y="343"/>
                </a:cubicBezTo>
                <a:cubicBezTo>
                  <a:pt x="700" y="135"/>
                  <a:pt x="700" y="135"/>
                  <a:pt x="700" y="135"/>
                </a:cubicBezTo>
                <a:cubicBezTo>
                  <a:pt x="726" y="135"/>
                  <a:pt x="726" y="135"/>
                  <a:pt x="726" y="135"/>
                </a:cubicBezTo>
                <a:cubicBezTo>
                  <a:pt x="790" y="259"/>
                  <a:pt x="790" y="259"/>
                  <a:pt x="790" y="259"/>
                </a:cubicBezTo>
                <a:cubicBezTo>
                  <a:pt x="829" y="135"/>
                  <a:pt x="829" y="135"/>
                  <a:pt x="829" y="135"/>
                </a:cubicBezTo>
                <a:cubicBezTo>
                  <a:pt x="863" y="135"/>
                  <a:pt x="863" y="135"/>
                  <a:pt x="863" y="135"/>
                </a:cubicBezTo>
                <a:cubicBezTo>
                  <a:pt x="798" y="343"/>
                  <a:pt x="798" y="343"/>
                  <a:pt x="798" y="343"/>
                </a:cubicBezTo>
                <a:close/>
                <a:moveTo>
                  <a:pt x="992" y="312"/>
                </a:moveTo>
                <a:cubicBezTo>
                  <a:pt x="1017" y="232"/>
                  <a:pt x="1017" y="232"/>
                  <a:pt x="1017" y="232"/>
                </a:cubicBezTo>
                <a:cubicBezTo>
                  <a:pt x="943" y="232"/>
                  <a:pt x="943" y="232"/>
                  <a:pt x="943" y="232"/>
                </a:cubicBezTo>
                <a:cubicBezTo>
                  <a:pt x="935" y="259"/>
                  <a:pt x="935" y="259"/>
                  <a:pt x="935" y="259"/>
                </a:cubicBezTo>
                <a:cubicBezTo>
                  <a:pt x="968" y="259"/>
                  <a:pt x="968" y="259"/>
                  <a:pt x="968" y="259"/>
                </a:cubicBezTo>
                <a:cubicBezTo>
                  <a:pt x="955" y="302"/>
                  <a:pt x="955" y="302"/>
                  <a:pt x="955" y="302"/>
                </a:cubicBezTo>
                <a:cubicBezTo>
                  <a:pt x="951" y="305"/>
                  <a:pt x="946" y="309"/>
                  <a:pt x="939" y="311"/>
                </a:cubicBezTo>
                <a:cubicBezTo>
                  <a:pt x="932" y="314"/>
                  <a:pt x="924" y="315"/>
                  <a:pt x="916" y="315"/>
                </a:cubicBezTo>
                <a:cubicBezTo>
                  <a:pt x="902" y="315"/>
                  <a:pt x="892" y="310"/>
                  <a:pt x="887" y="299"/>
                </a:cubicBezTo>
                <a:cubicBezTo>
                  <a:pt x="882" y="289"/>
                  <a:pt x="884" y="269"/>
                  <a:pt x="893" y="242"/>
                </a:cubicBezTo>
                <a:cubicBezTo>
                  <a:pt x="894" y="239"/>
                  <a:pt x="894" y="239"/>
                  <a:pt x="894" y="239"/>
                </a:cubicBezTo>
                <a:cubicBezTo>
                  <a:pt x="902" y="212"/>
                  <a:pt x="913" y="193"/>
                  <a:pt x="927" y="182"/>
                </a:cubicBezTo>
                <a:cubicBezTo>
                  <a:pt x="942" y="170"/>
                  <a:pt x="957" y="165"/>
                  <a:pt x="974" y="165"/>
                </a:cubicBezTo>
                <a:cubicBezTo>
                  <a:pt x="984" y="165"/>
                  <a:pt x="992" y="166"/>
                  <a:pt x="999" y="168"/>
                </a:cubicBezTo>
                <a:cubicBezTo>
                  <a:pt x="1006" y="171"/>
                  <a:pt x="1011" y="173"/>
                  <a:pt x="1015" y="176"/>
                </a:cubicBezTo>
                <a:cubicBezTo>
                  <a:pt x="1026" y="142"/>
                  <a:pt x="1026" y="142"/>
                  <a:pt x="1026" y="142"/>
                </a:cubicBezTo>
                <a:cubicBezTo>
                  <a:pt x="1023" y="140"/>
                  <a:pt x="1017" y="138"/>
                  <a:pt x="1010" y="136"/>
                </a:cubicBezTo>
                <a:cubicBezTo>
                  <a:pt x="1002" y="133"/>
                  <a:pt x="992" y="132"/>
                  <a:pt x="980" y="132"/>
                </a:cubicBezTo>
                <a:cubicBezTo>
                  <a:pt x="948" y="132"/>
                  <a:pt x="920" y="142"/>
                  <a:pt x="896" y="160"/>
                </a:cubicBezTo>
                <a:cubicBezTo>
                  <a:pt x="873" y="179"/>
                  <a:pt x="856" y="203"/>
                  <a:pt x="847" y="233"/>
                </a:cubicBezTo>
                <a:cubicBezTo>
                  <a:pt x="843" y="244"/>
                  <a:pt x="843" y="244"/>
                  <a:pt x="843" y="244"/>
                </a:cubicBezTo>
                <a:cubicBezTo>
                  <a:pt x="833" y="278"/>
                  <a:pt x="833" y="303"/>
                  <a:pt x="844" y="321"/>
                </a:cubicBezTo>
                <a:cubicBezTo>
                  <a:pt x="854" y="338"/>
                  <a:pt x="874" y="347"/>
                  <a:pt x="902" y="347"/>
                </a:cubicBezTo>
                <a:cubicBezTo>
                  <a:pt x="922" y="347"/>
                  <a:pt x="940" y="344"/>
                  <a:pt x="955" y="337"/>
                </a:cubicBezTo>
                <a:cubicBezTo>
                  <a:pt x="970" y="330"/>
                  <a:pt x="982" y="322"/>
                  <a:pt x="992" y="312"/>
                </a:cubicBezTo>
                <a:close/>
                <a:moveTo>
                  <a:pt x="939" y="662"/>
                </a:moveTo>
                <a:cubicBezTo>
                  <a:pt x="911" y="641"/>
                  <a:pt x="911" y="641"/>
                  <a:pt x="911" y="641"/>
                </a:cubicBezTo>
                <a:cubicBezTo>
                  <a:pt x="952" y="641"/>
                  <a:pt x="952" y="641"/>
                  <a:pt x="952" y="641"/>
                </a:cubicBezTo>
                <a:cubicBezTo>
                  <a:pt x="952" y="618"/>
                  <a:pt x="952" y="618"/>
                  <a:pt x="952" y="618"/>
                </a:cubicBezTo>
                <a:cubicBezTo>
                  <a:pt x="910" y="618"/>
                  <a:pt x="910" y="618"/>
                  <a:pt x="910" y="618"/>
                </a:cubicBezTo>
                <a:cubicBezTo>
                  <a:pt x="910" y="593"/>
                  <a:pt x="910" y="593"/>
                  <a:pt x="910" y="593"/>
                </a:cubicBezTo>
                <a:cubicBezTo>
                  <a:pt x="952" y="585"/>
                  <a:pt x="952" y="585"/>
                  <a:pt x="952" y="585"/>
                </a:cubicBezTo>
                <a:cubicBezTo>
                  <a:pt x="953" y="559"/>
                  <a:pt x="953" y="559"/>
                  <a:pt x="953" y="559"/>
                </a:cubicBezTo>
                <a:cubicBezTo>
                  <a:pt x="881" y="574"/>
                  <a:pt x="881" y="574"/>
                  <a:pt x="881" y="574"/>
                </a:cubicBezTo>
                <a:cubicBezTo>
                  <a:pt x="881" y="589"/>
                  <a:pt x="881" y="603"/>
                  <a:pt x="881" y="618"/>
                </a:cubicBezTo>
                <a:cubicBezTo>
                  <a:pt x="778" y="618"/>
                  <a:pt x="778" y="618"/>
                  <a:pt x="778" y="618"/>
                </a:cubicBezTo>
                <a:cubicBezTo>
                  <a:pt x="778" y="641"/>
                  <a:pt x="778" y="641"/>
                  <a:pt x="778" y="641"/>
                </a:cubicBezTo>
                <a:cubicBezTo>
                  <a:pt x="881" y="641"/>
                  <a:pt x="881" y="641"/>
                  <a:pt x="881" y="641"/>
                </a:cubicBezTo>
                <a:cubicBezTo>
                  <a:pt x="881" y="643"/>
                  <a:pt x="881" y="643"/>
                  <a:pt x="881" y="643"/>
                </a:cubicBezTo>
                <a:cubicBezTo>
                  <a:pt x="775" y="691"/>
                  <a:pt x="775" y="691"/>
                  <a:pt x="775" y="691"/>
                </a:cubicBezTo>
                <a:cubicBezTo>
                  <a:pt x="775" y="719"/>
                  <a:pt x="775" y="719"/>
                  <a:pt x="775" y="719"/>
                </a:cubicBezTo>
                <a:cubicBezTo>
                  <a:pt x="881" y="673"/>
                  <a:pt x="881" y="673"/>
                  <a:pt x="881" y="673"/>
                </a:cubicBezTo>
                <a:cubicBezTo>
                  <a:pt x="881" y="733"/>
                  <a:pt x="881" y="733"/>
                  <a:pt x="881" y="733"/>
                </a:cubicBezTo>
                <a:cubicBezTo>
                  <a:pt x="910" y="733"/>
                  <a:pt x="910" y="733"/>
                  <a:pt x="910" y="733"/>
                </a:cubicBezTo>
                <a:cubicBezTo>
                  <a:pt x="910" y="670"/>
                  <a:pt x="910" y="670"/>
                  <a:pt x="910" y="670"/>
                </a:cubicBezTo>
                <a:cubicBezTo>
                  <a:pt x="939" y="692"/>
                  <a:pt x="939" y="692"/>
                  <a:pt x="939" y="692"/>
                </a:cubicBezTo>
                <a:cubicBezTo>
                  <a:pt x="939" y="662"/>
                  <a:pt x="939" y="662"/>
                  <a:pt x="939" y="662"/>
                </a:cubicBezTo>
                <a:close/>
                <a:moveTo>
                  <a:pt x="1750" y="629"/>
                </a:moveTo>
                <a:cubicBezTo>
                  <a:pt x="1750" y="660"/>
                  <a:pt x="1750" y="660"/>
                  <a:pt x="1750" y="660"/>
                </a:cubicBezTo>
                <a:cubicBezTo>
                  <a:pt x="1837" y="717"/>
                  <a:pt x="1837" y="717"/>
                  <a:pt x="1837" y="717"/>
                </a:cubicBezTo>
                <a:cubicBezTo>
                  <a:pt x="1837" y="684"/>
                  <a:pt x="1837" y="684"/>
                  <a:pt x="1837" y="684"/>
                </a:cubicBezTo>
                <a:cubicBezTo>
                  <a:pt x="1750" y="629"/>
                  <a:pt x="1750" y="629"/>
                  <a:pt x="1750" y="629"/>
                </a:cubicBezTo>
                <a:close/>
                <a:moveTo>
                  <a:pt x="1140" y="668"/>
                </a:moveTo>
                <a:cubicBezTo>
                  <a:pt x="1109" y="681"/>
                  <a:pt x="1109" y="681"/>
                  <a:pt x="1109" y="681"/>
                </a:cubicBezTo>
                <a:cubicBezTo>
                  <a:pt x="1109" y="651"/>
                  <a:pt x="1108" y="621"/>
                  <a:pt x="1108" y="591"/>
                </a:cubicBezTo>
                <a:cubicBezTo>
                  <a:pt x="1193" y="553"/>
                  <a:pt x="1193" y="553"/>
                  <a:pt x="1193" y="553"/>
                </a:cubicBezTo>
                <a:cubicBezTo>
                  <a:pt x="1193" y="584"/>
                  <a:pt x="1193" y="584"/>
                  <a:pt x="1193" y="584"/>
                </a:cubicBezTo>
                <a:cubicBezTo>
                  <a:pt x="1140" y="607"/>
                  <a:pt x="1140" y="607"/>
                  <a:pt x="1140" y="607"/>
                </a:cubicBezTo>
                <a:cubicBezTo>
                  <a:pt x="1140" y="668"/>
                  <a:pt x="1140" y="668"/>
                  <a:pt x="1140" y="668"/>
                </a:cubicBezTo>
                <a:close/>
                <a:moveTo>
                  <a:pt x="1233" y="646"/>
                </a:moveTo>
                <a:cubicBezTo>
                  <a:pt x="1331" y="646"/>
                  <a:pt x="1331" y="646"/>
                  <a:pt x="1331" y="646"/>
                </a:cubicBezTo>
                <a:cubicBezTo>
                  <a:pt x="1314" y="668"/>
                  <a:pt x="1314" y="668"/>
                  <a:pt x="1314" y="668"/>
                </a:cubicBezTo>
                <a:cubicBezTo>
                  <a:pt x="1201" y="668"/>
                  <a:pt x="1201" y="668"/>
                  <a:pt x="1201" y="668"/>
                </a:cubicBezTo>
                <a:cubicBezTo>
                  <a:pt x="1201" y="637"/>
                  <a:pt x="1201" y="606"/>
                  <a:pt x="1201" y="574"/>
                </a:cubicBezTo>
                <a:cubicBezTo>
                  <a:pt x="1233" y="554"/>
                  <a:pt x="1233" y="554"/>
                  <a:pt x="1233" y="554"/>
                </a:cubicBezTo>
                <a:cubicBezTo>
                  <a:pt x="1233" y="602"/>
                  <a:pt x="1233" y="602"/>
                  <a:pt x="1233" y="602"/>
                </a:cubicBezTo>
                <a:cubicBezTo>
                  <a:pt x="1310" y="573"/>
                  <a:pt x="1310" y="573"/>
                  <a:pt x="1310" y="573"/>
                </a:cubicBezTo>
                <a:cubicBezTo>
                  <a:pt x="1310" y="600"/>
                  <a:pt x="1310" y="600"/>
                  <a:pt x="1310" y="600"/>
                </a:cubicBezTo>
                <a:cubicBezTo>
                  <a:pt x="1233" y="629"/>
                  <a:pt x="1233" y="629"/>
                  <a:pt x="1233" y="629"/>
                </a:cubicBezTo>
                <a:cubicBezTo>
                  <a:pt x="1233" y="646"/>
                  <a:pt x="1233" y="646"/>
                  <a:pt x="1233" y="646"/>
                </a:cubicBezTo>
                <a:close/>
                <a:moveTo>
                  <a:pt x="1235" y="735"/>
                </a:moveTo>
                <a:cubicBezTo>
                  <a:pt x="1235" y="711"/>
                  <a:pt x="1235" y="711"/>
                  <a:pt x="1235" y="711"/>
                </a:cubicBezTo>
                <a:cubicBezTo>
                  <a:pt x="1314" y="711"/>
                  <a:pt x="1314" y="711"/>
                  <a:pt x="1314" y="711"/>
                </a:cubicBezTo>
                <a:cubicBezTo>
                  <a:pt x="1329" y="688"/>
                  <a:pt x="1329" y="688"/>
                  <a:pt x="1329" y="688"/>
                </a:cubicBezTo>
                <a:cubicBezTo>
                  <a:pt x="1235" y="688"/>
                  <a:pt x="1235" y="688"/>
                  <a:pt x="1235" y="688"/>
                </a:cubicBezTo>
                <a:cubicBezTo>
                  <a:pt x="1235" y="680"/>
                  <a:pt x="1235" y="680"/>
                  <a:pt x="1235" y="680"/>
                </a:cubicBezTo>
                <a:cubicBezTo>
                  <a:pt x="1204" y="688"/>
                  <a:pt x="1204" y="688"/>
                  <a:pt x="1204" y="688"/>
                </a:cubicBezTo>
                <a:cubicBezTo>
                  <a:pt x="1101" y="688"/>
                  <a:pt x="1101" y="688"/>
                  <a:pt x="1101" y="688"/>
                </a:cubicBezTo>
                <a:cubicBezTo>
                  <a:pt x="1101" y="711"/>
                  <a:pt x="1101" y="711"/>
                  <a:pt x="1101" y="711"/>
                </a:cubicBezTo>
                <a:cubicBezTo>
                  <a:pt x="1201" y="711"/>
                  <a:pt x="1201" y="711"/>
                  <a:pt x="1201" y="711"/>
                </a:cubicBezTo>
                <a:cubicBezTo>
                  <a:pt x="1201" y="735"/>
                  <a:pt x="1201" y="735"/>
                  <a:pt x="1201" y="735"/>
                </a:cubicBezTo>
                <a:cubicBezTo>
                  <a:pt x="1235" y="735"/>
                  <a:pt x="1235" y="735"/>
                  <a:pt x="1235" y="735"/>
                </a:cubicBezTo>
                <a:close/>
                <a:moveTo>
                  <a:pt x="1392" y="572"/>
                </a:moveTo>
                <a:cubicBezTo>
                  <a:pt x="1422" y="556"/>
                  <a:pt x="1422" y="556"/>
                  <a:pt x="1422" y="556"/>
                </a:cubicBezTo>
                <a:cubicBezTo>
                  <a:pt x="1422" y="585"/>
                  <a:pt x="1422" y="585"/>
                  <a:pt x="1422" y="585"/>
                </a:cubicBezTo>
                <a:cubicBezTo>
                  <a:pt x="1443" y="585"/>
                  <a:pt x="1443" y="585"/>
                  <a:pt x="1443" y="585"/>
                </a:cubicBezTo>
                <a:cubicBezTo>
                  <a:pt x="1443" y="607"/>
                  <a:pt x="1443" y="607"/>
                  <a:pt x="1443" y="607"/>
                </a:cubicBezTo>
                <a:cubicBezTo>
                  <a:pt x="1422" y="607"/>
                  <a:pt x="1422" y="607"/>
                  <a:pt x="1422" y="607"/>
                </a:cubicBezTo>
                <a:cubicBezTo>
                  <a:pt x="1422" y="645"/>
                  <a:pt x="1422" y="645"/>
                  <a:pt x="1422" y="645"/>
                </a:cubicBezTo>
                <a:cubicBezTo>
                  <a:pt x="1443" y="637"/>
                  <a:pt x="1443" y="637"/>
                  <a:pt x="1443" y="637"/>
                </a:cubicBezTo>
                <a:cubicBezTo>
                  <a:pt x="1443" y="662"/>
                  <a:pt x="1443" y="662"/>
                  <a:pt x="1443" y="662"/>
                </a:cubicBezTo>
                <a:cubicBezTo>
                  <a:pt x="1422" y="671"/>
                  <a:pt x="1422" y="671"/>
                  <a:pt x="1422" y="671"/>
                </a:cubicBezTo>
                <a:cubicBezTo>
                  <a:pt x="1422" y="691"/>
                  <a:pt x="1422" y="712"/>
                  <a:pt x="1422" y="732"/>
                </a:cubicBezTo>
                <a:cubicBezTo>
                  <a:pt x="1373" y="732"/>
                  <a:pt x="1373" y="732"/>
                  <a:pt x="1373" y="732"/>
                </a:cubicBezTo>
                <a:cubicBezTo>
                  <a:pt x="1367" y="717"/>
                  <a:pt x="1367" y="717"/>
                  <a:pt x="1367" y="717"/>
                </a:cubicBezTo>
                <a:cubicBezTo>
                  <a:pt x="1392" y="717"/>
                  <a:pt x="1392" y="717"/>
                  <a:pt x="1392" y="717"/>
                </a:cubicBezTo>
                <a:cubicBezTo>
                  <a:pt x="1392" y="684"/>
                  <a:pt x="1392" y="684"/>
                  <a:pt x="1392" y="684"/>
                </a:cubicBezTo>
                <a:cubicBezTo>
                  <a:pt x="1357" y="698"/>
                  <a:pt x="1357" y="698"/>
                  <a:pt x="1357" y="698"/>
                </a:cubicBezTo>
                <a:cubicBezTo>
                  <a:pt x="1356" y="673"/>
                  <a:pt x="1356" y="673"/>
                  <a:pt x="1356" y="673"/>
                </a:cubicBezTo>
                <a:cubicBezTo>
                  <a:pt x="1392" y="658"/>
                  <a:pt x="1392" y="658"/>
                  <a:pt x="1392" y="658"/>
                </a:cubicBezTo>
                <a:cubicBezTo>
                  <a:pt x="1392" y="607"/>
                  <a:pt x="1392" y="607"/>
                  <a:pt x="1392" y="607"/>
                </a:cubicBezTo>
                <a:cubicBezTo>
                  <a:pt x="1361" y="607"/>
                  <a:pt x="1361" y="607"/>
                  <a:pt x="1361" y="607"/>
                </a:cubicBezTo>
                <a:cubicBezTo>
                  <a:pt x="1361" y="585"/>
                  <a:pt x="1361" y="585"/>
                  <a:pt x="1361" y="585"/>
                </a:cubicBezTo>
                <a:cubicBezTo>
                  <a:pt x="1392" y="585"/>
                  <a:pt x="1392" y="585"/>
                  <a:pt x="1392" y="585"/>
                </a:cubicBezTo>
                <a:cubicBezTo>
                  <a:pt x="1392" y="572"/>
                  <a:pt x="1392" y="572"/>
                  <a:pt x="1392" y="572"/>
                </a:cubicBezTo>
                <a:close/>
                <a:moveTo>
                  <a:pt x="1539" y="679"/>
                </a:moveTo>
                <a:cubicBezTo>
                  <a:pt x="1591" y="713"/>
                  <a:pt x="1591" y="713"/>
                  <a:pt x="1591" y="713"/>
                </a:cubicBezTo>
                <a:cubicBezTo>
                  <a:pt x="1591" y="748"/>
                  <a:pt x="1591" y="748"/>
                  <a:pt x="1591" y="748"/>
                </a:cubicBezTo>
                <a:cubicBezTo>
                  <a:pt x="1511" y="696"/>
                  <a:pt x="1511" y="696"/>
                  <a:pt x="1511" y="696"/>
                </a:cubicBezTo>
                <a:cubicBezTo>
                  <a:pt x="1452" y="733"/>
                  <a:pt x="1452" y="733"/>
                  <a:pt x="1452" y="733"/>
                </a:cubicBezTo>
                <a:cubicBezTo>
                  <a:pt x="1452" y="702"/>
                  <a:pt x="1452" y="702"/>
                  <a:pt x="1452" y="702"/>
                </a:cubicBezTo>
                <a:cubicBezTo>
                  <a:pt x="1527" y="654"/>
                  <a:pt x="1527" y="654"/>
                  <a:pt x="1527" y="654"/>
                </a:cubicBezTo>
                <a:cubicBezTo>
                  <a:pt x="1450" y="654"/>
                  <a:pt x="1450" y="654"/>
                  <a:pt x="1450" y="654"/>
                </a:cubicBezTo>
                <a:cubicBezTo>
                  <a:pt x="1450" y="629"/>
                  <a:pt x="1450" y="629"/>
                  <a:pt x="1450" y="629"/>
                </a:cubicBezTo>
                <a:cubicBezTo>
                  <a:pt x="1500" y="629"/>
                  <a:pt x="1500" y="629"/>
                  <a:pt x="1500" y="629"/>
                </a:cubicBezTo>
                <a:cubicBezTo>
                  <a:pt x="1500" y="606"/>
                  <a:pt x="1500" y="606"/>
                  <a:pt x="1500" y="606"/>
                </a:cubicBezTo>
                <a:cubicBezTo>
                  <a:pt x="1450" y="606"/>
                  <a:pt x="1450" y="606"/>
                  <a:pt x="1450" y="606"/>
                </a:cubicBezTo>
                <a:cubicBezTo>
                  <a:pt x="1450" y="585"/>
                  <a:pt x="1450" y="585"/>
                  <a:pt x="1450" y="585"/>
                </a:cubicBezTo>
                <a:cubicBezTo>
                  <a:pt x="1500" y="585"/>
                  <a:pt x="1500" y="585"/>
                  <a:pt x="1500" y="585"/>
                </a:cubicBezTo>
                <a:cubicBezTo>
                  <a:pt x="1500" y="569"/>
                  <a:pt x="1500" y="569"/>
                  <a:pt x="1500" y="569"/>
                </a:cubicBezTo>
                <a:cubicBezTo>
                  <a:pt x="1531" y="556"/>
                  <a:pt x="1531" y="556"/>
                  <a:pt x="1531" y="556"/>
                </a:cubicBezTo>
                <a:cubicBezTo>
                  <a:pt x="1531" y="585"/>
                  <a:pt x="1531" y="585"/>
                  <a:pt x="1531" y="585"/>
                </a:cubicBezTo>
                <a:cubicBezTo>
                  <a:pt x="1582" y="585"/>
                  <a:pt x="1582" y="585"/>
                  <a:pt x="1582" y="585"/>
                </a:cubicBezTo>
                <a:cubicBezTo>
                  <a:pt x="1570" y="606"/>
                  <a:pt x="1570" y="606"/>
                  <a:pt x="1570" y="606"/>
                </a:cubicBezTo>
                <a:cubicBezTo>
                  <a:pt x="1531" y="606"/>
                  <a:pt x="1531" y="606"/>
                  <a:pt x="1531" y="606"/>
                </a:cubicBezTo>
                <a:cubicBezTo>
                  <a:pt x="1531" y="629"/>
                  <a:pt x="1531" y="629"/>
                  <a:pt x="1531" y="629"/>
                </a:cubicBezTo>
                <a:cubicBezTo>
                  <a:pt x="1572" y="629"/>
                  <a:pt x="1572" y="629"/>
                  <a:pt x="1572" y="629"/>
                </a:cubicBezTo>
                <a:cubicBezTo>
                  <a:pt x="1572" y="658"/>
                  <a:pt x="1572" y="658"/>
                  <a:pt x="1572" y="658"/>
                </a:cubicBezTo>
                <a:cubicBezTo>
                  <a:pt x="1539" y="679"/>
                  <a:pt x="1539" y="679"/>
                  <a:pt x="1539" y="679"/>
                </a:cubicBezTo>
                <a:close/>
                <a:moveTo>
                  <a:pt x="1029" y="633"/>
                </a:moveTo>
                <a:cubicBezTo>
                  <a:pt x="1029" y="636"/>
                  <a:pt x="1027" y="638"/>
                  <a:pt x="1023" y="638"/>
                </a:cubicBezTo>
                <a:cubicBezTo>
                  <a:pt x="991" y="638"/>
                  <a:pt x="991" y="638"/>
                  <a:pt x="991" y="638"/>
                </a:cubicBezTo>
                <a:cubicBezTo>
                  <a:pt x="1009" y="687"/>
                  <a:pt x="1009" y="687"/>
                  <a:pt x="1009" y="687"/>
                </a:cubicBezTo>
                <a:cubicBezTo>
                  <a:pt x="1032" y="687"/>
                  <a:pt x="1032" y="687"/>
                  <a:pt x="1032" y="687"/>
                </a:cubicBezTo>
                <a:cubicBezTo>
                  <a:pt x="1032" y="569"/>
                  <a:pt x="1032" y="569"/>
                  <a:pt x="1032" y="569"/>
                </a:cubicBezTo>
                <a:cubicBezTo>
                  <a:pt x="1064" y="554"/>
                  <a:pt x="1064" y="554"/>
                  <a:pt x="1064" y="554"/>
                </a:cubicBezTo>
                <a:cubicBezTo>
                  <a:pt x="1064" y="687"/>
                  <a:pt x="1064" y="687"/>
                  <a:pt x="1064" y="687"/>
                </a:cubicBezTo>
                <a:cubicBezTo>
                  <a:pt x="1076" y="687"/>
                  <a:pt x="1076" y="687"/>
                  <a:pt x="1076" y="687"/>
                </a:cubicBezTo>
                <a:cubicBezTo>
                  <a:pt x="1064" y="710"/>
                  <a:pt x="1064" y="710"/>
                  <a:pt x="1064" y="710"/>
                </a:cubicBezTo>
                <a:cubicBezTo>
                  <a:pt x="1064" y="732"/>
                  <a:pt x="1064" y="732"/>
                  <a:pt x="1064" y="732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2" y="710"/>
                  <a:pt x="1032" y="710"/>
                  <a:pt x="1032" y="710"/>
                </a:cubicBezTo>
                <a:cubicBezTo>
                  <a:pt x="946" y="710"/>
                  <a:pt x="946" y="710"/>
                  <a:pt x="946" y="710"/>
                </a:cubicBezTo>
                <a:cubicBezTo>
                  <a:pt x="946" y="687"/>
                  <a:pt x="946" y="687"/>
                  <a:pt x="946" y="687"/>
                </a:cubicBezTo>
                <a:cubicBezTo>
                  <a:pt x="978" y="687"/>
                  <a:pt x="978" y="687"/>
                  <a:pt x="978" y="687"/>
                </a:cubicBezTo>
                <a:cubicBezTo>
                  <a:pt x="959" y="636"/>
                  <a:pt x="959" y="636"/>
                  <a:pt x="959" y="636"/>
                </a:cubicBezTo>
                <a:cubicBezTo>
                  <a:pt x="958" y="635"/>
                  <a:pt x="958" y="634"/>
                  <a:pt x="958" y="633"/>
                </a:cubicBezTo>
                <a:cubicBezTo>
                  <a:pt x="958" y="633"/>
                  <a:pt x="958" y="633"/>
                  <a:pt x="958" y="633"/>
                </a:cubicBezTo>
                <a:cubicBezTo>
                  <a:pt x="958" y="630"/>
                  <a:pt x="959" y="628"/>
                  <a:pt x="964" y="628"/>
                </a:cubicBezTo>
                <a:cubicBezTo>
                  <a:pt x="995" y="628"/>
                  <a:pt x="995" y="628"/>
                  <a:pt x="995" y="628"/>
                </a:cubicBezTo>
                <a:cubicBezTo>
                  <a:pt x="978" y="577"/>
                  <a:pt x="978" y="577"/>
                  <a:pt x="978" y="577"/>
                </a:cubicBezTo>
                <a:cubicBezTo>
                  <a:pt x="1010" y="577"/>
                  <a:pt x="1010" y="577"/>
                  <a:pt x="1010" y="577"/>
                </a:cubicBezTo>
                <a:cubicBezTo>
                  <a:pt x="1028" y="630"/>
                  <a:pt x="1028" y="630"/>
                  <a:pt x="1028" y="630"/>
                </a:cubicBezTo>
                <a:cubicBezTo>
                  <a:pt x="1029" y="631"/>
                  <a:pt x="1029" y="632"/>
                  <a:pt x="1029" y="633"/>
                </a:cubicBezTo>
                <a:cubicBezTo>
                  <a:pt x="1029" y="633"/>
                  <a:pt x="1029" y="633"/>
                  <a:pt x="1029" y="633"/>
                </a:cubicBezTo>
                <a:close/>
                <a:moveTo>
                  <a:pt x="749" y="560"/>
                </a:moveTo>
                <a:cubicBezTo>
                  <a:pt x="749" y="560"/>
                  <a:pt x="749" y="560"/>
                  <a:pt x="749" y="560"/>
                </a:cubicBezTo>
                <a:cubicBezTo>
                  <a:pt x="999" y="456"/>
                  <a:pt x="1497" y="348"/>
                  <a:pt x="1809" y="387"/>
                </a:cubicBezTo>
                <a:cubicBezTo>
                  <a:pt x="1939" y="277"/>
                  <a:pt x="1939" y="277"/>
                  <a:pt x="1939" y="277"/>
                </a:cubicBezTo>
                <a:cubicBezTo>
                  <a:pt x="1830" y="275"/>
                  <a:pt x="1290" y="291"/>
                  <a:pt x="749" y="560"/>
                </a:cubicBezTo>
                <a:cubicBezTo>
                  <a:pt x="749" y="560"/>
                  <a:pt x="749" y="560"/>
                  <a:pt x="749" y="560"/>
                </a:cubicBezTo>
                <a:close/>
                <a:moveTo>
                  <a:pt x="2009" y="218"/>
                </a:moveTo>
                <a:cubicBezTo>
                  <a:pt x="2112" y="131"/>
                  <a:pt x="2112" y="131"/>
                  <a:pt x="2112" y="131"/>
                </a:cubicBezTo>
                <a:cubicBezTo>
                  <a:pt x="1970" y="139"/>
                  <a:pt x="1358" y="193"/>
                  <a:pt x="852" y="462"/>
                </a:cubicBezTo>
                <a:cubicBezTo>
                  <a:pt x="852" y="462"/>
                  <a:pt x="1424" y="212"/>
                  <a:pt x="2009" y="218"/>
                </a:cubicBezTo>
                <a:close/>
                <a:moveTo>
                  <a:pt x="998" y="359"/>
                </a:moveTo>
                <a:cubicBezTo>
                  <a:pt x="998" y="359"/>
                  <a:pt x="998" y="359"/>
                  <a:pt x="998" y="359"/>
                </a:cubicBezTo>
                <a:cubicBezTo>
                  <a:pt x="1618" y="39"/>
                  <a:pt x="2143" y="13"/>
                  <a:pt x="2268" y="0"/>
                </a:cubicBezTo>
                <a:cubicBezTo>
                  <a:pt x="2180" y="74"/>
                  <a:pt x="2180" y="74"/>
                  <a:pt x="2180" y="74"/>
                </a:cubicBezTo>
                <a:cubicBezTo>
                  <a:pt x="1599" y="95"/>
                  <a:pt x="998" y="359"/>
                  <a:pt x="998" y="359"/>
                </a:cubicBezTo>
                <a:close/>
                <a:moveTo>
                  <a:pt x="112" y="680"/>
                </a:moveTo>
                <a:cubicBezTo>
                  <a:pt x="32" y="747"/>
                  <a:pt x="32" y="747"/>
                  <a:pt x="32" y="747"/>
                </a:cubicBezTo>
                <a:cubicBezTo>
                  <a:pt x="184" y="734"/>
                  <a:pt x="451" y="706"/>
                  <a:pt x="675" y="581"/>
                </a:cubicBezTo>
                <a:cubicBezTo>
                  <a:pt x="434" y="667"/>
                  <a:pt x="199" y="676"/>
                  <a:pt x="112" y="680"/>
                </a:cubicBezTo>
                <a:cubicBezTo>
                  <a:pt x="112" y="680"/>
                  <a:pt x="112" y="680"/>
                  <a:pt x="112" y="680"/>
                </a:cubicBezTo>
                <a:close/>
                <a:moveTo>
                  <a:pt x="797" y="483"/>
                </a:moveTo>
                <a:cubicBezTo>
                  <a:pt x="546" y="606"/>
                  <a:pt x="311" y="620"/>
                  <a:pt x="171" y="631"/>
                </a:cubicBezTo>
                <a:cubicBezTo>
                  <a:pt x="230" y="581"/>
                  <a:pt x="230" y="581"/>
                  <a:pt x="230" y="581"/>
                </a:cubicBezTo>
                <a:cubicBezTo>
                  <a:pt x="292" y="580"/>
                  <a:pt x="569" y="576"/>
                  <a:pt x="797" y="483"/>
                </a:cubicBezTo>
                <a:cubicBezTo>
                  <a:pt x="797" y="483"/>
                  <a:pt x="797" y="483"/>
                  <a:pt x="797" y="483"/>
                </a:cubicBezTo>
                <a:close/>
                <a:moveTo>
                  <a:pt x="914" y="388"/>
                </a:moveTo>
                <a:cubicBezTo>
                  <a:pt x="710" y="489"/>
                  <a:pt x="447" y="539"/>
                  <a:pt x="276" y="544"/>
                </a:cubicBezTo>
                <a:cubicBezTo>
                  <a:pt x="329" y="499"/>
                  <a:pt x="329" y="499"/>
                  <a:pt x="329" y="499"/>
                </a:cubicBezTo>
                <a:cubicBezTo>
                  <a:pt x="332" y="499"/>
                  <a:pt x="492" y="500"/>
                  <a:pt x="649" y="467"/>
                </a:cubicBezTo>
                <a:cubicBezTo>
                  <a:pt x="773" y="442"/>
                  <a:pt x="914" y="388"/>
                  <a:pt x="914" y="388"/>
                </a:cubicBezTo>
                <a:close/>
                <a:moveTo>
                  <a:pt x="1838" y="621"/>
                </a:moveTo>
                <a:cubicBezTo>
                  <a:pt x="1740" y="621"/>
                  <a:pt x="1740" y="621"/>
                  <a:pt x="1740" y="621"/>
                </a:cubicBezTo>
                <a:cubicBezTo>
                  <a:pt x="1740" y="732"/>
                  <a:pt x="1740" y="732"/>
                  <a:pt x="1740" y="732"/>
                </a:cubicBezTo>
                <a:cubicBezTo>
                  <a:pt x="1708" y="732"/>
                  <a:pt x="1708" y="732"/>
                  <a:pt x="1708" y="732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621" y="733"/>
                  <a:pt x="1621" y="733"/>
                  <a:pt x="1621" y="733"/>
                </a:cubicBezTo>
                <a:cubicBezTo>
                  <a:pt x="1620" y="694"/>
                  <a:pt x="1620" y="694"/>
                  <a:pt x="1620" y="694"/>
                </a:cubicBezTo>
                <a:cubicBezTo>
                  <a:pt x="1708" y="622"/>
                  <a:pt x="1708" y="622"/>
                  <a:pt x="1708" y="622"/>
                </a:cubicBezTo>
                <a:cubicBezTo>
                  <a:pt x="1708" y="621"/>
                  <a:pt x="1708" y="621"/>
                  <a:pt x="1708" y="621"/>
                </a:cubicBezTo>
                <a:cubicBezTo>
                  <a:pt x="1616" y="621"/>
                  <a:pt x="1616" y="621"/>
                  <a:pt x="1616" y="621"/>
                </a:cubicBezTo>
                <a:cubicBezTo>
                  <a:pt x="1616" y="597"/>
                  <a:pt x="1616" y="597"/>
                  <a:pt x="1616" y="597"/>
                </a:cubicBezTo>
                <a:cubicBezTo>
                  <a:pt x="1708" y="597"/>
                  <a:pt x="1708" y="597"/>
                  <a:pt x="1708" y="597"/>
                </a:cubicBezTo>
                <a:cubicBezTo>
                  <a:pt x="1708" y="572"/>
                  <a:pt x="1708" y="572"/>
                  <a:pt x="1708" y="572"/>
                </a:cubicBezTo>
                <a:cubicBezTo>
                  <a:pt x="1740" y="557"/>
                  <a:pt x="1740" y="557"/>
                  <a:pt x="1740" y="557"/>
                </a:cubicBezTo>
                <a:cubicBezTo>
                  <a:pt x="1740" y="597"/>
                  <a:pt x="1740" y="597"/>
                  <a:pt x="1740" y="597"/>
                </a:cubicBezTo>
                <a:cubicBezTo>
                  <a:pt x="1797" y="597"/>
                  <a:pt x="1797" y="597"/>
                  <a:pt x="1797" y="597"/>
                </a:cubicBezTo>
                <a:cubicBezTo>
                  <a:pt x="1789" y="576"/>
                  <a:pt x="1789" y="576"/>
                  <a:pt x="1789" y="576"/>
                </a:cubicBezTo>
                <a:cubicBezTo>
                  <a:pt x="1820" y="576"/>
                  <a:pt x="1820" y="576"/>
                  <a:pt x="1820" y="576"/>
                </a:cubicBezTo>
                <a:lnTo>
                  <a:pt x="1838" y="62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62718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96D807-415D-BA7B-8907-70F43F172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B20907-6538-E1F8-AF65-3E27D53AB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93D592-EE74-C6E1-FE95-E53E9EF2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BD6D-663D-423E-9E88-ADC583715E5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59C07-3FD4-E4E5-0C4A-E9DD00DC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8E19C-83B7-6C16-76C8-A6806DDF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F6D3-522B-4735-A531-11E3DC36AB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78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6D5606-FA18-4D09-9DBB-46D269A0F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1938836-1024-0033-98B6-BAF8D8205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BBFFDC-6F75-43FB-C480-6231B27AD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BD6D-663D-423E-9E88-ADC583715E5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4A0100-2F75-C118-3BC0-079283236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ED4CCF-DF2E-E32C-E53A-733D1AAB3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F6D3-522B-4735-A531-11E3DC36AB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323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EC4082-6582-23C3-5FEF-4DDC6F48A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B2985-885B-E963-F55B-52E808110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3877E7-75F8-5F76-5D08-7CC0BEDE6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6E25B6-4891-820B-A2E6-D45F72B7A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BD6D-663D-423E-9E88-ADC583715E5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6C0843-87ED-790C-7A52-2D619493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47DC48-3A86-104F-F0CE-E70D7BB6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F6D3-522B-4735-A531-11E3DC36AB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407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5D6AE-C70C-63F3-FD80-E65950B6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69618C9-008A-559C-7697-88355A5A3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68E5BC-A284-CFF1-517C-C24D54109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A6C913-6FCC-5343-9B4D-8B9EF72E2F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88C1AAB-34D3-0CD9-CCB6-6507CD1A86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BE7BD0-FC2E-1ABE-AF86-BF414D5C1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BD6D-663D-423E-9E88-ADC583715E5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ED22CC1-24CA-E3B2-365A-A92569B4C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E0D60-52EA-A1D4-D57A-CAEF8C92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F6D3-522B-4735-A531-11E3DC36AB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19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B8222-FBF3-4EF2-9553-167C72D19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BA1B376-4DB4-715F-5812-C1AEF02A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BD6D-663D-423E-9E88-ADC583715E5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791269-B93F-9DF0-3CD5-B8C4F0EB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C5B44D-64C8-98B2-4F5B-347B61FA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F6D3-522B-4735-A531-11E3DC36AB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102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C7FC25F-DE08-B98D-00EB-6C076CAC9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BD6D-663D-423E-9E88-ADC583715E5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267AB35-2664-2545-871E-5526C21FA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4AF340-3BA7-3516-1548-32305AFD0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F6D3-522B-4735-A531-11E3DC36AB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796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CB35BD-E806-58DC-A444-2C3E261A4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A49054-9194-DFA3-3FED-D15AF8005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41A7529-C1D7-49D3-5914-CAA6CA8CA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5F769C-8808-08B1-ECFD-2C2B600E4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BD6D-663D-423E-9E88-ADC583715E5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C1D428-E99E-2706-E80C-BBF4D398C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338B79-9636-F839-DAF1-D718E103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F6D3-522B-4735-A531-11E3DC36AB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05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12921E-89C3-B195-C788-8CDCF0CEB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4507DB-DA54-B8D9-A66E-AEBB8B2A0B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C9CA37-49C4-AA9E-F55D-338AFA090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FA7269-0856-5FAF-685B-10B908905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BD6D-663D-423E-9E88-ADC583715E5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83D7A5-DA28-4449-0E22-6643D128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8BA8FF-4041-D5A1-5325-80088A7A1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F6D3-522B-4735-A531-11E3DC36AB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016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3A0C96F-2782-C820-A2F2-439B2335B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E2841C-3D0C-4428-F9CC-6B41E49D8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B31293-2B54-59A2-5E07-EAF71F623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8BD6D-663D-423E-9E88-ADC583715E5D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8B21FB-E5AA-655C-CE1B-C29267C267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60230E-C8A8-1866-C3B7-1E37E7878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1F6D3-522B-4735-A531-11E3DC36AB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52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KuA62RzPGAQ?list=PLHfMozeN4M-Hc1FAJVA9Ik3R2igPDf8bW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6.xml"/><Relationship Id="rId7" Type="http://schemas.microsoft.com/office/2007/relationships/hdphoto" Target="../media/hdphoto1.wdp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9.xml"/><Relationship Id="rId7" Type="http://schemas.microsoft.com/office/2007/relationships/hdphoto" Target="../media/hdphoto1.wdp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16.xml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62.jpeg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image" Target="../media/image61.jpeg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1.png"/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11" Type="http://schemas.openxmlformats.org/officeDocument/2006/relationships/image" Target="../media/image73.jpeg"/><Relationship Id="rId5" Type="http://schemas.openxmlformats.org/officeDocument/2006/relationships/image" Target="../media/image68.png"/><Relationship Id="rId10" Type="http://schemas.openxmlformats.org/officeDocument/2006/relationships/image" Target="../media/image72.jpeg"/><Relationship Id="rId4" Type="http://schemas.openxmlformats.org/officeDocument/2006/relationships/image" Target="../media/image67.jpe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microsoft.com/office/2007/relationships/hdphoto" Target="../media/hdphoto7.wdp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42.xml"/><Relationship Id="rId7" Type="http://schemas.openxmlformats.org/officeDocument/2006/relationships/image" Target="../media/image86.png"/><Relationship Id="rId12" Type="http://schemas.openxmlformats.org/officeDocument/2006/relationships/image" Target="../media/image91.jpe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90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9.png"/><Relationship Id="rId4" Type="http://schemas.openxmlformats.org/officeDocument/2006/relationships/tags" Target="../tags/tag43.xml"/><Relationship Id="rId9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hyperlink" Target="http://www.kehua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3" Type="http://schemas.openxmlformats.org/officeDocument/2006/relationships/tags" Target="../tags/tag12.xml"/><Relationship Id="rId21" Type="http://schemas.openxmlformats.org/officeDocument/2006/relationships/slideLayout" Target="../slideLayouts/slideLayout13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0" Type="http://schemas.openxmlformats.org/officeDocument/2006/relationships/tags" Target="../tags/tag29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24" Type="http://schemas.openxmlformats.org/officeDocument/2006/relationships/image" Target="../media/image9.png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23" Type="http://schemas.openxmlformats.org/officeDocument/2006/relationships/image" Target="../media/image8.png"/><Relationship Id="rId10" Type="http://schemas.openxmlformats.org/officeDocument/2006/relationships/tags" Target="../tags/tag19.xml"/><Relationship Id="rId19" Type="http://schemas.openxmlformats.org/officeDocument/2006/relationships/tags" Target="../tags/tag28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diagramColors" Target="../diagrams/colors1.xml"/><Relationship Id="rId5" Type="http://schemas.microsoft.com/office/2007/relationships/hdphoto" Target="../media/hdphoto3.wdp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1.png"/><Relationship Id="rId9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2.xml"/><Relationship Id="rId7" Type="http://schemas.microsoft.com/office/2007/relationships/hdphoto" Target="../media/hdphoto1.wdp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梯形 7"/>
          <p:cNvSpPr/>
          <p:nvPr/>
        </p:nvSpPr>
        <p:spPr>
          <a:xfrm rot="5400000">
            <a:off x="11040970" y="2559064"/>
            <a:ext cx="1335166" cy="963505"/>
          </a:xfrm>
          <a:prstGeom prst="trapezoid">
            <a:avLst>
              <a:gd name="adj" fmla="val 50700"/>
            </a:avLst>
          </a:prstGeom>
          <a:gradFill>
            <a:gsLst>
              <a:gs pos="0">
                <a:srgbClr val="F3C9FB">
                  <a:alpha val="9000"/>
                </a:srgbClr>
              </a:gs>
              <a:gs pos="98230">
                <a:srgbClr val="80ECDF">
                  <a:alpha val="6000"/>
                </a:srgbClr>
              </a:gs>
              <a:gs pos="55000">
                <a:srgbClr val="00A2E9">
                  <a:alpha val="4000"/>
                </a:srgb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2754" y="465571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Kehua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Tech</a:t>
            </a:r>
            <a:r>
              <a: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Johnson 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EC388F7-AF75-EB53-DC3A-B49A9D774572}"/>
              </a:ext>
            </a:extLst>
          </p:cNvPr>
          <p:cNvSpPr txBox="1"/>
          <p:nvPr/>
        </p:nvSpPr>
        <p:spPr>
          <a:xfrm>
            <a:off x="-1694" y="1763543"/>
            <a:ext cx="12192000" cy="212365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gradFill flip="none" rotWithShape="1">
                  <a:gsLst>
                    <a:gs pos="50000">
                      <a:srgbClr val="FBFCFE"/>
                    </a:gs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Innovative Technologies </a:t>
            </a:r>
          </a:p>
          <a:p>
            <a:pPr algn="ctr"/>
            <a:r>
              <a:rPr lang="en-US" altLang="zh-CN" sz="6600" b="1" dirty="0">
                <a:gradFill flip="none" rotWithShape="1">
                  <a:gsLst>
                    <a:gs pos="50000">
                      <a:srgbClr val="FBFCFE"/>
                    </a:gs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 Data Center</a:t>
            </a:r>
            <a:endParaRPr lang="zh-CN" altLang="en-US" sz="6600" b="1" dirty="0">
              <a:gradFill flip="none" rotWithShape="1">
                <a:gsLst>
                  <a:gs pos="50000">
                    <a:srgbClr val="FBFCFE"/>
                  </a:gs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21" name="任意多边形: 形状 46120">
            <a:extLst>
              <a:ext uri="{FF2B5EF4-FFF2-40B4-BE49-F238E27FC236}">
                <a16:creationId xmlns:a16="http://schemas.microsoft.com/office/drawing/2014/main" id="{EF0C38AE-2159-5B9F-1680-42E71DB5D39D}"/>
              </a:ext>
            </a:extLst>
          </p:cNvPr>
          <p:cNvSpPr/>
          <p:nvPr/>
        </p:nvSpPr>
        <p:spPr>
          <a:xfrm>
            <a:off x="1111273" y="3457576"/>
            <a:ext cx="3002605" cy="2219789"/>
          </a:xfrm>
          <a:custGeom>
            <a:avLst/>
            <a:gdLst>
              <a:gd name="connsiteX0" fmla="*/ 0 w 2173658"/>
              <a:gd name="connsiteY0" fmla="*/ 0 h 1322682"/>
              <a:gd name="connsiteX1" fmla="*/ 2173659 w 2173658"/>
              <a:gd name="connsiteY1" fmla="*/ 0 h 1322682"/>
              <a:gd name="connsiteX2" fmla="*/ 2173659 w 2173658"/>
              <a:gd name="connsiteY2" fmla="*/ 1322682 h 1322682"/>
              <a:gd name="connsiteX3" fmla="*/ 0 w 2173658"/>
              <a:gd name="connsiteY3" fmla="*/ 1322682 h 132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658" h="1322682">
                <a:moveTo>
                  <a:pt x="0" y="0"/>
                </a:moveTo>
                <a:lnTo>
                  <a:pt x="2173659" y="0"/>
                </a:lnTo>
                <a:lnTo>
                  <a:pt x="2173659" y="1322682"/>
                </a:lnTo>
                <a:lnTo>
                  <a:pt x="0" y="1322682"/>
                </a:lnTo>
                <a:close/>
              </a:path>
            </a:pathLst>
          </a:custGeom>
          <a:gradFill>
            <a:gsLst>
              <a:gs pos="0">
                <a:srgbClr val="0070C0">
                  <a:alpha val="0"/>
                </a:srgbClr>
              </a:gs>
              <a:gs pos="98920">
                <a:srgbClr val="0070C0">
                  <a:alpha val="40000"/>
                </a:srgbClr>
              </a:gs>
            </a:gsLst>
            <a:lin ang="16200000" scaled="1"/>
          </a:gra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800" dirty="0">
              <a:latin typeface="+mj-lt"/>
            </a:endParaRPr>
          </a:p>
        </p:txBody>
      </p:sp>
      <p:pic>
        <p:nvPicPr>
          <p:cNvPr id="53275" name="图片 53274">
            <a:extLst>
              <a:ext uri="{FF2B5EF4-FFF2-40B4-BE49-F238E27FC236}">
                <a16:creationId xmlns:a16="http://schemas.microsoft.com/office/drawing/2014/main" id="{F14DA992-304D-9802-F844-F8C12F4C8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284" y="3523907"/>
            <a:ext cx="2255226" cy="1939290"/>
          </a:xfrm>
          <a:custGeom>
            <a:avLst/>
            <a:gdLst>
              <a:gd name="connsiteX0" fmla="*/ 137 w 1349093"/>
              <a:gd name="connsiteY0" fmla="*/ 357 h 1315223"/>
              <a:gd name="connsiteX1" fmla="*/ 1349230 w 1349093"/>
              <a:gd name="connsiteY1" fmla="*/ 357 h 1315223"/>
              <a:gd name="connsiteX2" fmla="*/ 1349230 w 1349093"/>
              <a:gd name="connsiteY2" fmla="*/ 1315580 h 1315223"/>
              <a:gd name="connsiteX3" fmla="*/ 137 w 1349093"/>
              <a:gd name="connsiteY3" fmla="*/ 1315580 h 131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9093" h="1315223">
                <a:moveTo>
                  <a:pt x="137" y="357"/>
                </a:moveTo>
                <a:lnTo>
                  <a:pt x="1349230" y="357"/>
                </a:lnTo>
                <a:lnTo>
                  <a:pt x="1349230" y="1315580"/>
                </a:lnTo>
                <a:lnTo>
                  <a:pt x="137" y="1315580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BC6E7C3-7A82-EA0C-4EC2-166E993DA649}"/>
              </a:ext>
            </a:extLst>
          </p:cNvPr>
          <p:cNvSpPr txBox="1"/>
          <p:nvPr/>
        </p:nvSpPr>
        <p:spPr>
          <a:xfrm>
            <a:off x="910091" y="322639"/>
            <a:ext cx="823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WiseCooling Product Line ——Liquid Cooling </a:t>
            </a:r>
          </a:p>
        </p:txBody>
      </p:sp>
      <p:sp>
        <p:nvSpPr>
          <p:cNvPr id="46120" name="任意多边形: 形状 46119">
            <a:extLst>
              <a:ext uri="{FF2B5EF4-FFF2-40B4-BE49-F238E27FC236}">
                <a16:creationId xmlns:a16="http://schemas.microsoft.com/office/drawing/2014/main" id="{84182485-9470-8109-9E6E-40154B8A2EE7}"/>
              </a:ext>
            </a:extLst>
          </p:cNvPr>
          <p:cNvSpPr/>
          <p:nvPr/>
        </p:nvSpPr>
        <p:spPr>
          <a:xfrm>
            <a:off x="1111273" y="1629521"/>
            <a:ext cx="3002605" cy="1142518"/>
          </a:xfrm>
          <a:custGeom>
            <a:avLst/>
            <a:gdLst>
              <a:gd name="connsiteX0" fmla="*/ 0 w 2173658"/>
              <a:gd name="connsiteY0" fmla="*/ 0 h 937694"/>
              <a:gd name="connsiteX1" fmla="*/ 2173659 w 2173658"/>
              <a:gd name="connsiteY1" fmla="*/ 0 h 937694"/>
              <a:gd name="connsiteX2" fmla="*/ 2173659 w 2173658"/>
              <a:gd name="connsiteY2" fmla="*/ 937694 h 937694"/>
              <a:gd name="connsiteX3" fmla="*/ 0 w 2173658"/>
              <a:gd name="connsiteY3" fmla="*/ 937694 h 93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658" h="937694">
                <a:moveTo>
                  <a:pt x="0" y="0"/>
                </a:moveTo>
                <a:lnTo>
                  <a:pt x="2173659" y="0"/>
                </a:lnTo>
                <a:lnTo>
                  <a:pt x="2173659" y="937694"/>
                </a:lnTo>
                <a:lnTo>
                  <a:pt x="0" y="937694"/>
                </a:lnTo>
                <a:close/>
              </a:path>
            </a:pathLst>
          </a:custGeom>
          <a:gradFill>
            <a:gsLst>
              <a:gs pos="0">
                <a:srgbClr val="0070C0">
                  <a:alpha val="0"/>
                </a:srgbClr>
              </a:gs>
              <a:gs pos="98920">
                <a:srgbClr val="0070C0">
                  <a:alpha val="40000"/>
                </a:srgbClr>
              </a:gs>
            </a:gsLst>
            <a:lin ang="16200000" scaled="1"/>
          </a:gra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800" dirty="0">
              <a:latin typeface="+mj-lt"/>
            </a:endParaRPr>
          </a:p>
        </p:txBody>
      </p:sp>
      <p:sp>
        <p:nvSpPr>
          <p:cNvPr id="46122" name="任意多边形: 形状 46121">
            <a:extLst>
              <a:ext uri="{FF2B5EF4-FFF2-40B4-BE49-F238E27FC236}">
                <a16:creationId xmlns:a16="http://schemas.microsoft.com/office/drawing/2014/main" id="{27794362-B59E-9AC1-7C7D-9AFD9E258E22}"/>
              </a:ext>
            </a:extLst>
          </p:cNvPr>
          <p:cNvSpPr/>
          <p:nvPr/>
        </p:nvSpPr>
        <p:spPr>
          <a:xfrm>
            <a:off x="8319672" y="1630632"/>
            <a:ext cx="2761055" cy="1749189"/>
          </a:xfrm>
          <a:custGeom>
            <a:avLst/>
            <a:gdLst>
              <a:gd name="connsiteX0" fmla="*/ 0 w 1998794"/>
              <a:gd name="connsiteY0" fmla="*/ 0 h 1435605"/>
              <a:gd name="connsiteX1" fmla="*/ 1998794 w 1998794"/>
              <a:gd name="connsiteY1" fmla="*/ 0 h 1435605"/>
              <a:gd name="connsiteX2" fmla="*/ 1998794 w 1998794"/>
              <a:gd name="connsiteY2" fmla="*/ 1435606 h 1435605"/>
              <a:gd name="connsiteX3" fmla="*/ 0 w 1998794"/>
              <a:gd name="connsiteY3" fmla="*/ 1435606 h 143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8794" h="1435605">
                <a:moveTo>
                  <a:pt x="0" y="0"/>
                </a:moveTo>
                <a:lnTo>
                  <a:pt x="1998794" y="0"/>
                </a:lnTo>
                <a:lnTo>
                  <a:pt x="1998794" y="1435606"/>
                </a:lnTo>
                <a:lnTo>
                  <a:pt x="0" y="1435606"/>
                </a:lnTo>
                <a:close/>
              </a:path>
            </a:pathLst>
          </a:custGeom>
          <a:gradFill>
            <a:gsLst>
              <a:gs pos="0">
                <a:srgbClr val="0070C0">
                  <a:alpha val="0"/>
                </a:srgbClr>
              </a:gs>
              <a:gs pos="98920">
                <a:srgbClr val="0070C0">
                  <a:alpha val="40000"/>
                </a:srgbClr>
              </a:gs>
            </a:gsLst>
            <a:lin ang="16200000" scaled="1"/>
          </a:gra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800">
              <a:latin typeface="+mj-lt"/>
            </a:endParaRPr>
          </a:p>
        </p:txBody>
      </p:sp>
      <p:sp>
        <p:nvSpPr>
          <p:cNvPr id="46123" name="任意多边形: 形状 46122">
            <a:extLst>
              <a:ext uri="{FF2B5EF4-FFF2-40B4-BE49-F238E27FC236}">
                <a16:creationId xmlns:a16="http://schemas.microsoft.com/office/drawing/2014/main" id="{057C9ADC-2EAC-1E37-283A-777F1A3651A4}"/>
              </a:ext>
            </a:extLst>
          </p:cNvPr>
          <p:cNvSpPr/>
          <p:nvPr/>
        </p:nvSpPr>
        <p:spPr>
          <a:xfrm>
            <a:off x="8319672" y="3911024"/>
            <a:ext cx="2761055" cy="1042081"/>
          </a:xfrm>
          <a:custGeom>
            <a:avLst/>
            <a:gdLst>
              <a:gd name="connsiteX0" fmla="*/ 0 w 1998794"/>
              <a:gd name="connsiteY0" fmla="*/ 0 h 855264"/>
              <a:gd name="connsiteX1" fmla="*/ 1998794 w 1998794"/>
              <a:gd name="connsiteY1" fmla="*/ 0 h 855264"/>
              <a:gd name="connsiteX2" fmla="*/ 1998794 w 1998794"/>
              <a:gd name="connsiteY2" fmla="*/ 855265 h 855264"/>
              <a:gd name="connsiteX3" fmla="*/ 0 w 1998794"/>
              <a:gd name="connsiteY3" fmla="*/ 855265 h 85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8794" h="855264">
                <a:moveTo>
                  <a:pt x="0" y="0"/>
                </a:moveTo>
                <a:lnTo>
                  <a:pt x="1998794" y="0"/>
                </a:lnTo>
                <a:lnTo>
                  <a:pt x="1998794" y="855265"/>
                </a:lnTo>
                <a:lnTo>
                  <a:pt x="0" y="855265"/>
                </a:lnTo>
                <a:close/>
              </a:path>
            </a:pathLst>
          </a:custGeom>
          <a:gradFill>
            <a:gsLst>
              <a:gs pos="0">
                <a:srgbClr val="0070C0">
                  <a:alpha val="0"/>
                </a:srgbClr>
              </a:gs>
              <a:gs pos="98920">
                <a:srgbClr val="0070C0">
                  <a:alpha val="40000"/>
                </a:srgbClr>
              </a:gs>
            </a:gsLst>
            <a:lin ang="16200000" scaled="1"/>
          </a:gra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800">
              <a:latin typeface="+mj-lt"/>
            </a:endParaRPr>
          </a:p>
        </p:txBody>
      </p:sp>
      <p:sp>
        <p:nvSpPr>
          <p:cNvPr id="46124" name="任意多边形: 形状 46123">
            <a:extLst>
              <a:ext uri="{FF2B5EF4-FFF2-40B4-BE49-F238E27FC236}">
                <a16:creationId xmlns:a16="http://schemas.microsoft.com/office/drawing/2014/main" id="{9E8F13D8-6E8A-F2BE-A262-FAE8DC82EC2F}"/>
              </a:ext>
            </a:extLst>
          </p:cNvPr>
          <p:cNvSpPr/>
          <p:nvPr/>
        </p:nvSpPr>
        <p:spPr>
          <a:xfrm>
            <a:off x="1111273" y="1629521"/>
            <a:ext cx="3002605" cy="1489685"/>
          </a:xfrm>
          <a:custGeom>
            <a:avLst/>
            <a:gdLst>
              <a:gd name="connsiteX0" fmla="*/ 0 w 2173658"/>
              <a:gd name="connsiteY0" fmla="*/ 0 h 1222623"/>
              <a:gd name="connsiteX1" fmla="*/ 2173659 w 2173658"/>
              <a:gd name="connsiteY1" fmla="*/ 0 h 1222623"/>
              <a:gd name="connsiteX2" fmla="*/ 2173659 w 2173658"/>
              <a:gd name="connsiteY2" fmla="*/ 1222624 h 1222623"/>
              <a:gd name="connsiteX3" fmla="*/ 0 w 2173658"/>
              <a:gd name="connsiteY3" fmla="*/ 1222624 h 1222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658" h="1222623">
                <a:moveTo>
                  <a:pt x="0" y="0"/>
                </a:moveTo>
                <a:lnTo>
                  <a:pt x="2173659" y="0"/>
                </a:lnTo>
                <a:lnTo>
                  <a:pt x="2173659" y="1222624"/>
                </a:lnTo>
                <a:lnTo>
                  <a:pt x="0" y="1222624"/>
                </a:lnTo>
                <a:close/>
              </a:path>
            </a:pathLst>
          </a:custGeom>
          <a:noFill/>
          <a:ln w="4763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sz="2800">
              <a:latin typeface="+mj-lt"/>
            </a:endParaRPr>
          </a:p>
        </p:txBody>
      </p:sp>
      <p:sp>
        <p:nvSpPr>
          <p:cNvPr id="46125" name="任意多边形: 形状 46124">
            <a:extLst>
              <a:ext uri="{FF2B5EF4-FFF2-40B4-BE49-F238E27FC236}">
                <a16:creationId xmlns:a16="http://schemas.microsoft.com/office/drawing/2014/main" id="{0C430C74-9472-D814-6236-7C9BFA828BA9}"/>
              </a:ext>
            </a:extLst>
          </p:cNvPr>
          <p:cNvSpPr/>
          <p:nvPr/>
        </p:nvSpPr>
        <p:spPr>
          <a:xfrm>
            <a:off x="1111273" y="3457577"/>
            <a:ext cx="3002605" cy="2158832"/>
          </a:xfrm>
          <a:custGeom>
            <a:avLst/>
            <a:gdLst>
              <a:gd name="connsiteX0" fmla="*/ 0 w 2173658"/>
              <a:gd name="connsiteY0" fmla="*/ 0 h 1613329"/>
              <a:gd name="connsiteX1" fmla="*/ 2173659 w 2173658"/>
              <a:gd name="connsiteY1" fmla="*/ 0 h 1613329"/>
              <a:gd name="connsiteX2" fmla="*/ 2173659 w 2173658"/>
              <a:gd name="connsiteY2" fmla="*/ 1613329 h 1613329"/>
              <a:gd name="connsiteX3" fmla="*/ 0 w 2173658"/>
              <a:gd name="connsiteY3" fmla="*/ 1613329 h 161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3658" h="1613329">
                <a:moveTo>
                  <a:pt x="0" y="0"/>
                </a:moveTo>
                <a:lnTo>
                  <a:pt x="2173659" y="0"/>
                </a:lnTo>
                <a:lnTo>
                  <a:pt x="2173659" y="1613329"/>
                </a:lnTo>
                <a:lnTo>
                  <a:pt x="0" y="1613329"/>
                </a:lnTo>
                <a:close/>
              </a:path>
            </a:pathLst>
          </a:custGeom>
          <a:noFill/>
          <a:ln w="4763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sz="2800">
              <a:latin typeface="+mj-lt"/>
            </a:endParaRPr>
          </a:p>
        </p:txBody>
      </p:sp>
      <p:sp>
        <p:nvSpPr>
          <p:cNvPr id="46126" name="任意多边形: 形状 46125">
            <a:extLst>
              <a:ext uri="{FF2B5EF4-FFF2-40B4-BE49-F238E27FC236}">
                <a16:creationId xmlns:a16="http://schemas.microsoft.com/office/drawing/2014/main" id="{744FA004-62D7-9B3B-91A3-0FE8EC491E3F}"/>
              </a:ext>
            </a:extLst>
          </p:cNvPr>
          <p:cNvSpPr/>
          <p:nvPr/>
        </p:nvSpPr>
        <p:spPr>
          <a:xfrm>
            <a:off x="8319672" y="1630632"/>
            <a:ext cx="2761055" cy="2099841"/>
          </a:xfrm>
          <a:custGeom>
            <a:avLst/>
            <a:gdLst>
              <a:gd name="connsiteX0" fmla="*/ 0 w 1998794"/>
              <a:gd name="connsiteY0" fmla="*/ 0 h 1723394"/>
              <a:gd name="connsiteX1" fmla="*/ 1998794 w 1998794"/>
              <a:gd name="connsiteY1" fmla="*/ 0 h 1723394"/>
              <a:gd name="connsiteX2" fmla="*/ 1998794 w 1998794"/>
              <a:gd name="connsiteY2" fmla="*/ 1723394 h 1723394"/>
              <a:gd name="connsiteX3" fmla="*/ 0 w 1998794"/>
              <a:gd name="connsiteY3" fmla="*/ 1723394 h 17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8794" h="1723394">
                <a:moveTo>
                  <a:pt x="0" y="0"/>
                </a:moveTo>
                <a:lnTo>
                  <a:pt x="1998794" y="0"/>
                </a:lnTo>
                <a:lnTo>
                  <a:pt x="1998794" y="1723394"/>
                </a:lnTo>
                <a:lnTo>
                  <a:pt x="0" y="1723394"/>
                </a:lnTo>
                <a:close/>
              </a:path>
            </a:pathLst>
          </a:custGeom>
          <a:noFill/>
          <a:ln w="4763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sz="2800">
              <a:latin typeface="+mj-lt"/>
            </a:endParaRPr>
          </a:p>
        </p:txBody>
      </p:sp>
      <p:sp>
        <p:nvSpPr>
          <p:cNvPr id="46127" name="任意多边形: 形状 46126">
            <a:extLst>
              <a:ext uri="{FF2B5EF4-FFF2-40B4-BE49-F238E27FC236}">
                <a16:creationId xmlns:a16="http://schemas.microsoft.com/office/drawing/2014/main" id="{2273DEE6-D257-40D8-3ACD-9652E46AE2C9}"/>
              </a:ext>
            </a:extLst>
          </p:cNvPr>
          <p:cNvSpPr/>
          <p:nvPr/>
        </p:nvSpPr>
        <p:spPr>
          <a:xfrm>
            <a:off x="8319672" y="3911022"/>
            <a:ext cx="2761055" cy="1646396"/>
          </a:xfrm>
          <a:custGeom>
            <a:avLst/>
            <a:gdLst>
              <a:gd name="connsiteX0" fmla="*/ 0 w 1998794"/>
              <a:gd name="connsiteY0" fmla="*/ 0 h 1129235"/>
              <a:gd name="connsiteX1" fmla="*/ 1998794 w 1998794"/>
              <a:gd name="connsiteY1" fmla="*/ 0 h 1129235"/>
              <a:gd name="connsiteX2" fmla="*/ 1998794 w 1998794"/>
              <a:gd name="connsiteY2" fmla="*/ 1129235 h 1129235"/>
              <a:gd name="connsiteX3" fmla="*/ 0 w 1998794"/>
              <a:gd name="connsiteY3" fmla="*/ 1129235 h 112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8794" h="1129235">
                <a:moveTo>
                  <a:pt x="0" y="0"/>
                </a:moveTo>
                <a:lnTo>
                  <a:pt x="1998794" y="0"/>
                </a:lnTo>
                <a:lnTo>
                  <a:pt x="1998794" y="1129235"/>
                </a:lnTo>
                <a:lnTo>
                  <a:pt x="0" y="1129235"/>
                </a:lnTo>
                <a:close/>
              </a:path>
            </a:pathLst>
          </a:custGeom>
          <a:noFill/>
          <a:ln w="4763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sz="2800">
              <a:latin typeface="+mj-lt"/>
            </a:endParaRPr>
          </a:p>
        </p:txBody>
      </p:sp>
      <p:sp>
        <p:nvSpPr>
          <p:cNvPr id="46128" name="任意多边形: 形状 46127">
            <a:extLst>
              <a:ext uri="{FF2B5EF4-FFF2-40B4-BE49-F238E27FC236}">
                <a16:creationId xmlns:a16="http://schemas.microsoft.com/office/drawing/2014/main" id="{29652BA1-0575-5D7A-EF72-5A13AE975717}"/>
              </a:ext>
            </a:extLst>
          </p:cNvPr>
          <p:cNvSpPr/>
          <p:nvPr/>
        </p:nvSpPr>
        <p:spPr>
          <a:xfrm>
            <a:off x="1169851" y="2841704"/>
            <a:ext cx="1112977" cy="234541"/>
          </a:xfrm>
          <a:custGeom>
            <a:avLst/>
            <a:gdLst>
              <a:gd name="connsiteX0" fmla="*/ 0 w 805711"/>
              <a:gd name="connsiteY0" fmla="*/ 0 h 192494"/>
              <a:gd name="connsiteX1" fmla="*/ 805712 w 805711"/>
              <a:gd name="connsiteY1" fmla="*/ 0 h 192494"/>
              <a:gd name="connsiteX2" fmla="*/ 805712 w 805711"/>
              <a:gd name="connsiteY2" fmla="*/ 192494 h 19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711" h="192494">
                <a:moveTo>
                  <a:pt x="0" y="0"/>
                </a:moveTo>
                <a:lnTo>
                  <a:pt x="805712" y="0"/>
                </a:lnTo>
                <a:lnTo>
                  <a:pt x="805712" y="192494"/>
                </a:lnTo>
              </a:path>
            </a:pathLst>
          </a:custGeom>
          <a:noFill/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sz="2800">
              <a:latin typeface="+mj-lt"/>
            </a:endParaRPr>
          </a:p>
        </p:txBody>
      </p:sp>
      <p:grpSp>
        <p:nvGrpSpPr>
          <p:cNvPr id="46129" name="图形 344">
            <a:extLst>
              <a:ext uri="{FF2B5EF4-FFF2-40B4-BE49-F238E27FC236}">
                <a16:creationId xmlns:a16="http://schemas.microsoft.com/office/drawing/2014/main" id="{03CCF869-26E8-5471-4FBA-12FBD979B1B6}"/>
              </a:ext>
            </a:extLst>
          </p:cNvPr>
          <p:cNvGrpSpPr/>
          <p:nvPr/>
        </p:nvGrpSpPr>
        <p:grpSpPr>
          <a:xfrm>
            <a:off x="2340090" y="2844025"/>
            <a:ext cx="1723109" cy="182872"/>
            <a:chOff x="5127020" y="2083712"/>
            <a:chExt cx="1247400" cy="150088"/>
          </a:xfrm>
        </p:grpSpPr>
        <p:sp>
          <p:nvSpPr>
            <p:cNvPr id="46130" name="任意多边形: 形状 46129">
              <a:extLst>
                <a:ext uri="{FF2B5EF4-FFF2-40B4-BE49-F238E27FC236}">
                  <a16:creationId xmlns:a16="http://schemas.microsoft.com/office/drawing/2014/main" id="{1342F471-10A3-127A-2F5A-9B9F7E0F51B1}"/>
                </a:ext>
              </a:extLst>
            </p:cNvPr>
            <p:cNvSpPr/>
            <p:nvPr/>
          </p:nvSpPr>
          <p:spPr>
            <a:xfrm>
              <a:off x="5127020" y="2233800"/>
              <a:ext cx="1247400" cy="4764"/>
            </a:xfrm>
            <a:custGeom>
              <a:avLst/>
              <a:gdLst>
                <a:gd name="connsiteX0" fmla="*/ 0 w 1247400"/>
                <a:gd name="connsiteY0" fmla="*/ 0 h 4764"/>
                <a:gd name="connsiteX1" fmla="*/ 1247400 w 1247400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7400" h="4764">
                  <a:moveTo>
                    <a:pt x="0" y="0"/>
                  </a:moveTo>
                  <a:lnTo>
                    <a:pt x="1247400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46131" name="任意多边形: 形状 46130">
              <a:extLst>
                <a:ext uri="{FF2B5EF4-FFF2-40B4-BE49-F238E27FC236}">
                  <a16:creationId xmlns:a16="http://schemas.microsoft.com/office/drawing/2014/main" id="{5CF7EB8B-1639-A495-BF97-2823E5D8DEE6}"/>
                </a:ext>
              </a:extLst>
            </p:cNvPr>
            <p:cNvSpPr/>
            <p:nvPr/>
          </p:nvSpPr>
          <p:spPr>
            <a:xfrm>
              <a:off x="5127020" y="2209024"/>
              <a:ext cx="1247400" cy="4764"/>
            </a:xfrm>
            <a:custGeom>
              <a:avLst/>
              <a:gdLst>
                <a:gd name="connsiteX0" fmla="*/ 0 w 1247400"/>
                <a:gd name="connsiteY0" fmla="*/ 0 h 4764"/>
                <a:gd name="connsiteX1" fmla="*/ 1247400 w 1247400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7400" h="4764">
                  <a:moveTo>
                    <a:pt x="0" y="0"/>
                  </a:moveTo>
                  <a:lnTo>
                    <a:pt x="1247400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46132" name="任意多边形: 形状 46131">
              <a:extLst>
                <a:ext uri="{FF2B5EF4-FFF2-40B4-BE49-F238E27FC236}">
                  <a16:creationId xmlns:a16="http://schemas.microsoft.com/office/drawing/2014/main" id="{68A504CD-AF72-16C8-99E5-EBD04993CC2A}"/>
                </a:ext>
              </a:extLst>
            </p:cNvPr>
            <p:cNvSpPr/>
            <p:nvPr/>
          </p:nvSpPr>
          <p:spPr>
            <a:xfrm>
              <a:off x="5127020" y="2183771"/>
              <a:ext cx="1247400" cy="4764"/>
            </a:xfrm>
            <a:custGeom>
              <a:avLst/>
              <a:gdLst>
                <a:gd name="connsiteX0" fmla="*/ 0 w 1247400"/>
                <a:gd name="connsiteY0" fmla="*/ 0 h 4764"/>
                <a:gd name="connsiteX1" fmla="*/ 1247400 w 1247400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7400" h="4764">
                  <a:moveTo>
                    <a:pt x="0" y="0"/>
                  </a:moveTo>
                  <a:lnTo>
                    <a:pt x="1247400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46133" name="任意多边形: 形状 46132">
              <a:extLst>
                <a:ext uri="{FF2B5EF4-FFF2-40B4-BE49-F238E27FC236}">
                  <a16:creationId xmlns:a16="http://schemas.microsoft.com/office/drawing/2014/main" id="{5533C111-C633-D666-759B-4EC588A63E77}"/>
                </a:ext>
              </a:extLst>
            </p:cNvPr>
            <p:cNvSpPr/>
            <p:nvPr/>
          </p:nvSpPr>
          <p:spPr>
            <a:xfrm>
              <a:off x="5127020" y="2158518"/>
              <a:ext cx="1247400" cy="4764"/>
            </a:xfrm>
            <a:custGeom>
              <a:avLst/>
              <a:gdLst>
                <a:gd name="connsiteX0" fmla="*/ 0 w 1247400"/>
                <a:gd name="connsiteY0" fmla="*/ 0 h 4764"/>
                <a:gd name="connsiteX1" fmla="*/ 1247400 w 1247400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7400" h="4764">
                  <a:moveTo>
                    <a:pt x="0" y="0"/>
                  </a:moveTo>
                  <a:lnTo>
                    <a:pt x="1247400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46134" name="任意多边形: 形状 46133">
              <a:extLst>
                <a:ext uri="{FF2B5EF4-FFF2-40B4-BE49-F238E27FC236}">
                  <a16:creationId xmlns:a16="http://schemas.microsoft.com/office/drawing/2014/main" id="{190275A5-F5FE-7A71-5FD2-D1D78C623613}"/>
                </a:ext>
              </a:extLst>
            </p:cNvPr>
            <p:cNvSpPr/>
            <p:nvPr/>
          </p:nvSpPr>
          <p:spPr>
            <a:xfrm>
              <a:off x="5127020" y="2133742"/>
              <a:ext cx="1247400" cy="4764"/>
            </a:xfrm>
            <a:custGeom>
              <a:avLst/>
              <a:gdLst>
                <a:gd name="connsiteX0" fmla="*/ 0 w 1247400"/>
                <a:gd name="connsiteY0" fmla="*/ 0 h 4764"/>
                <a:gd name="connsiteX1" fmla="*/ 1247400 w 1247400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7400" h="4764">
                  <a:moveTo>
                    <a:pt x="0" y="0"/>
                  </a:moveTo>
                  <a:lnTo>
                    <a:pt x="1247400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46135" name="任意多边形: 形状 46134">
              <a:extLst>
                <a:ext uri="{FF2B5EF4-FFF2-40B4-BE49-F238E27FC236}">
                  <a16:creationId xmlns:a16="http://schemas.microsoft.com/office/drawing/2014/main" id="{5943E64C-D190-7BDD-81D7-E51E66CCC04F}"/>
                </a:ext>
              </a:extLst>
            </p:cNvPr>
            <p:cNvSpPr/>
            <p:nvPr/>
          </p:nvSpPr>
          <p:spPr>
            <a:xfrm>
              <a:off x="5127020" y="2108489"/>
              <a:ext cx="1247400" cy="4764"/>
            </a:xfrm>
            <a:custGeom>
              <a:avLst/>
              <a:gdLst>
                <a:gd name="connsiteX0" fmla="*/ 0 w 1247400"/>
                <a:gd name="connsiteY0" fmla="*/ 0 h 4764"/>
                <a:gd name="connsiteX1" fmla="*/ 1247400 w 1247400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7400" h="4764">
                  <a:moveTo>
                    <a:pt x="0" y="0"/>
                  </a:moveTo>
                  <a:lnTo>
                    <a:pt x="1247400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46136" name="任意多边形: 形状 46135">
              <a:extLst>
                <a:ext uri="{FF2B5EF4-FFF2-40B4-BE49-F238E27FC236}">
                  <a16:creationId xmlns:a16="http://schemas.microsoft.com/office/drawing/2014/main" id="{B2357ED7-4ED7-F865-B3D7-0C794BD52E8C}"/>
                </a:ext>
              </a:extLst>
            </p:cNvPr>
            <p:cNvSpPr/>
            <p:nvPr/>
          </p:nvSpPr>
          <p:spPr>
            <a:xfrm>
              <a:off x="5127020" y="2083712"/>
              <a:ext cx="1247400" cy="4764"/>
            </a:xfrm>
            <a:custGeom>
              <a:avLst/>
              <a:gdLst>
                <a:gd name="connsiteX0" fmla="*/ 0 w 1247400"/>
                <a:gd name="connsiteY0" fmla="*/ 0 h 4764"/>
                <a:gd name="connsiteX1" fmla="*/ 1247400 w 1247400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7400" h="4764">
                  <a:moveTo>
                    <a:pt x="0" y="0"/>
                  </a:moveTo>
                  <a:lnTo>
                    <a:pt x="1247400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</p:grpSp>
      <p:sp>
        <p:nvSpPr>
          <p:cNvPr id="46137" name="任意多边形: 形状 46136">
            <a:extLst>
              <a:ext uri="{FF2B5EF4-FFF2-40B4-BE49-F238E27FC236}">
                <a16:creationId xmlns:a16="http://schemas.microsoft.com/office/drawing/2014/main" id="{007A0A99-1DB4-A66D-1580-A4F21360C32A}"/>
              </a:ext>
            </a:extLst>
          </p:cNvPr>
          <p:cNvSpPr/>
          <p:nvPr/>
        </p:nvSpPr>
        <p:spPr>
          <a:xfrm>
            <a:off x="1169851" y="5297484"/>
            <a:ext cx="1456546" cy="234541"/>
          </a:xfrm>
          <a:custGeom>
            <a:avLst/>
            <a:gdLst>
              <a:gd name="connsiteX0" fmla="*/ 0 w 1054429"/>
              <a:gd name="connsiteY0" fmla="*/ 0 h 192494"/>
              <a:gd name="connsiteX1" fmla="*/ 1054429 w 1054429"/>
              <a:gd name="connsiteY1" fmla="*/ 0 h 192494"/>
              <a:gd name="connsiteX2" fmla="*/ 1054429 w 1054429"/>
              <a:gd name="connsiteY2" fmla="*/ 192494 h 19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4429" h="192494">
                <a:moveTo>
                  <a:pt x="0" y="0"/>
                </a:moveTo>
                <a:lnTo>
                  <a:pt x="1054429" y="0"/>
                </a:lnTo>
                <a:lnTo>
                  <a:pt x="1054429" y="192494"/>
                </a:lnTo>
              </a:path>
            </a:pathLst>
          </a:custGeom>
          <a:noFill/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sz="2800">
              <a:latin typeface="+mj-lt"/>
            </a:endParaRPr>
          </a:p>
        </p:txBody>
      </p:sp>
      <p:grpSp>
        <p:nvGrpSpPr>
          <p:cNvPr id="46138" name="图形 344">
            <a:extLst>
              <a:ext uri="{FF2B5EF4-FFF2-40B4-BE49-F238E27FC236}">
                <a16:creationId xmlns:a16="http://schemas.microsoft.com/office/drawing/2014/main" id="{A3D65D85-A766-BD6F-0C10-7E87149132E6}"/>
              </a:ext>
            </a:extLst>
          </p:cNvPr>
          <p:cNvGrpSpPr/>
          <p:nvPr/>
        </p:nvGrpSpPr>
        <p:grpSpPr>
          <a:xfrm>
            <a:off x="2686292" y="5312724"/>
            <a:ext cx="1376907" cy="183452"/>
            <a:chOff x="5377644" y="3871906"/>
            <a:chExt cx="996776" cy="150564"/>
          </a:xfrm>
        </p:grpSpPr>
        <p:sp>
          <p:nvSpPr>
            <p:cNvPr id="46139" name="任意多边形: 形状 46138">
              <a:extLst>
                <a:ext uri="{FF2B5EF4-FFF2-40B4-BE49-F238E27FC236}">
                  <a16:creationId xmlns:a16="http://schemas.microsoft.com/office/drawing/2014/main" id="{53AF6E37-1DC6-9DB2-1B90-0030018CA009}"/>
                </a:ext>
              </a:extLst>
            </p:cNvPr>
            <p:cNvSpPr/>
            <p:nvPr/>
          </p:nvSpPr>
          <p:spPr>
            <a:xfrm>
              <a:off x="5377644" y="4022471"/>
              <a:ext cx="996776" cy="4764"/>
            </a:xfrm>
            <a:custGeom>
              <a:avLst/>
              <a:gdLst>
                <a:gd name="connsiteX0" fmla="*/ 0 w 996776"/>
                <a:gd name="connsiteY0" fmla="*/ 0 h 4764"/>
                <a:gd name="connsiteX1" fmla="*/ 996777 w 996776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6776" h="4764">
                  <a:moveTo>
                    <a:pt x="0" y="0"/>
                  </a:moveTo>
                  <a:lnTo>
                    <a:pt x="996777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46140" name="任意多边形: 形状 46139">
              <a:extLst>
                <a:ext uri="{FF2B5EF4-FFF2-40B4-BE49-F238E27FC236}">
                  <a16:creationId xmlns:a16="http://schemas.microsoft.com/office/drawing/2014/main" id="{F27E24B9-02B0-2EE1-B21F-B4853635EAAF}"/>
                </a:ext>
              </a:extLst>
            </p:cNvPr>
            <p:cNvSpPr/>
            <p:nvPr/>
          </p:nvSpPr>
          <p:spPr>
            <a:xfrm>
              <a:off x="5377644" y="3997218"/>
              <a:ext cx="996776" cy="4764"/>
            </a:xfrm>
            <a:custGeom>
              <a:avLst/>
              <a:gdLst>
                <a:gd name="connsiteX0" fmla="*/ 0 w 996776"/>
                <a:gd name="connsiteY0" fmla="*/ 0 h 4764"/>
                <a:gd name="connsiteX1" fmla="*/ 996777 w 996776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6776" h="4764">
                  <a:moveTo>
                    <a:pt x="0" y="0"/>
                  </a:moveTo>
                  <a:lnTo>
                    <a:pt x="996777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46141" name="任意多边形: 形状 46140">
              <a:extLst>
                <a:ext uri="{FF2B5EF4-FFF2-40B4-BE49-F238E27FC236}">
                  <a16:creationId xmlns:a16="http://schemas.microsoft.com/office/drawing/2014/main" id="{D9873105-3399-CE0C-92F8-1B0221E52A7D}"/>
                </a:ext>
              </a:extLst>
            </p:cNvPr>
            <p:cNvSpPr/>
            <p:nvPr/>
          </p:nvSpPr>
          <p:spPr>
            <a:xfrm>
              <a:off x="5377644" y="3972442"/>
              <a:ext cx="996776" cy="4764"/>
            </a:xfrm>
            <a:custGeom>
              <a:avLst/>
              <a:gdLst>
                <a:gd name="connsiteX0" fmla="*/ 0 w 996776"/>
                <a:gd name="connsiteY0" fmla="*/ 0 h 4764"/>
                <a:gd name="connsiteX1" fmla="*/ 996777 w 996776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6776" h="4764">
                  <a:moveTo>
                    <a:pt x="0" y="0"/>
                  </a:moveTo>
                  <a:lnTo>
                    <a:pt x="996777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46142" name="任意多边形: 形状 46141">
              <a:extLst>
                <a:ext uri="{FF2B5EF4-FFF2-40B4-BE49-F238E27FC236}">
                  <a16:creationId xmlns:a16="http://schemas.microsoft.com/office/drawing/2014/main" id="{63C4D99D-B4AE-4AFF-3CC6-D3D0F6403CAF}"/>
                </a:ext>
              </a:extLst>
            </p:cNvPr>
            <p:cNvSpPr/>
            <p:nvPr/>
          </p:nvSpPr>
          <p:spPr>
            <a:xfrm>
              <a:off x="5377644" y="3947189"/>
              <a:ext cx="996776" cy="4764"/>
            </a:xfrm>
            <a:custGeom>
              <a:avLst/>
              <a:gdLst>
                <a:gd name="connsiteX0" fmla="*/ 0 w 996776"/>
                <a:gd name="connsiteY0" fmla="*/ 0 h 4764"/>
                <a:gd name="connsiteX1" fmla="*/ 996777 w 996776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6776" h="4764">
                  <a:moveTo>
                    <a:pt x="0" y="0"/>
                  </a:moveTo>
                  <a:lnTo>
                    <a:pt x="996777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46143" name="任意多边形: 形状 46142">
              <a:extLst>
                <a:ext uri="{FF2B5EF4-FFF2-40B4-BE49-F238E27FC236}">
                  <a16:creationId xmlns:a16="http://schemas.microsoft.com/office/drawing/2014/main" id="{736E4317-2B1D-F349-6C71-8EDB64DD5542}"/>
                </a:ext>
              </a:extLst>
            </p:cNvPr>
            <p:cNvSpPr/>
            <p:nvPr/>
          </p:nvSpPr>
          <p:spPr>
            <a:xfrm>
              <a:off x="5377644" y="3921936"/>
              <a:ext cx="996776" cy="4764"/>
            </a:xfrm>
            <a:custGeom>
              <a:avLst/>
              <a:gdLst>
                <a:gd name="connsiteX0" fmla="*/ 0 w 996776"/>
                <a:gd name="connsiteY0" fmla="*/ 0 h 4764"/>
                <a:gd name="connsiteX1" fmla="*/ 996777 w 996776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6776" h="4764">
                  <a:moveTo>
                    <a:pt x="0" y="0"/>
                  </a:moveTo>
                  <a:lnTo>
                    <a:pt x="996777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53248" name="任意多边形: 形状 53247">
              <a:extLst>
                <a:ext uri="{FF2B5EF4-FFF2-40B4-BE49-F238E27FC236}">
                  <a16:creationId xmlns:a16="http://schemas.microsoft.com/office/drawing/2014/main" id="{661C9793-0337-547B-BF67-0C839A551BB2}"/>
                </a:ext>
              </a:extLst>
            </p:cNvPr>
            <p:cNvSpPr/>
            <p:nvPr/>
          </p:nvSpPr>
          <p:spPr>
            <a:xfrm>
              <a:off x="5377644" y="3897159"/>
              <a:ext cx="996776" cy="4764"/>
            </a:xfrm>
            <a:custGeom>
              <a:avLst/>
              <a:gdLst>
                <a:gd name="connsiteX0" fmla="*/ 0 w 996776"/>
                <a:gd name="connsiteY0" fmla="*/ 0 h 4764"/>
                <a:gd name="connsiteX1" fmla="*/ 996777 w 996776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6776" h="4764">
                  <a:moveTo>
                    <a:pt x="0" y="0"/>
                  </a:moveTo>
                  <a:lnTo>
                    <a:pt x="996777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53249" name="任意多边形: 形状 53248">
              <a:extLst>
                <a:ext uri="{FF2B5EF4-FFF2-40B4-BE49-F238E27FC236}">
                  <a16:creationId xmlns:a16="http://schemas.microsoft.com/office/drawing/2014/main" id="{C4AA0360-1733-DB5B-8D4C-E7F4E9FFBE57}"/>
                </a:ext>
              </a:extLst>
            </p:cNvPr>
            <p:cNvSpPr/>
            <p:nvPr/>
          </p:nvSpPr>
          <p:spPr>
            <a:xfrm>
              <a:off x="5377644" y="3871906"/>
              <a:ext cx="996776" cy="4764"/>
            </a:xfrm>
            <a:custGeom>
              <a:avLst/>
              <a:gdLst>
                <a:gd name="connsiteX0" fmla="*/ 0 w 996776"/>
                <a:gd name="connsiteY0" fmla="*/ 0 h 4764"/>
                <a:gd name="connsiteX1" fmla="*/ 996777 w 996776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6776" h="4764">
                  <a:moveTo>
                    <a:pt x="0" y="0"/>
                  </a:moveTo>
                  <a:lnTo>
                    <a:pt x="996777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</p:grpSp>
      <p:sp>
        <p:nvSpPr>
          <p:cNvPr id="53250" name="任意多边形: 形状 53249">
            <a:extLst>
              <a:ext uri="{FF2B5EF4-FFF2-40B4-BE49-F238E27FC236}">
                <a16:creationId xmlns:a16="http://schemas.microsoft.com/office/drawing/2014/main" id="{C58FB660-F810-9A04-9DA5-C99BDB013A13}"/>
              </a:ext>
            </a:extLst>
          </p:cNvPr>
          <p:cNvSpPr/>
          <p:nvPr/>
        </p:nvSpPr>
        <p:spPr>
          <a:xfrm>
            <a:off x="8361138" y="3464001"/>
            <a:ext cx="1112977" cy="233960"/>
          </a:xfrm>
          <a:custGeom>
            <a:avLst/>
            <a:gdLst>
              <a:gd name="connsiteX0" fmla="*/ 0 w 805711"/>
              <a:gd name="connsiteY0" fmla="*/ 0 h 192017"/>
              <a:gd name="connsiteX1" fmla="*/ 805712 w 805711"/>
              <a:gd name="connsiteY1" fmla="*/ 0 h 192017"/>
              <a:gd name="connsiteX2" fmla="*/ 805712 w 805711"/>
              <a:gd name="connsiteY2" fmla="*/ 192018 h 192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711" h="192017">
                <a:moveTo>
                  <a:pt x="0" y="0"/>
                </a:moveTo>
                <a:lnTo>
                  <a:pt x="805712" y="0"/>
                </a:lnTo>
                <a:lnTo>
                  <a:pt x="805712" y="192018"/>
                </a:lnTo>
              </a:path>
            </a:pathLst>
          </a:custGeom>
          <a:noFill/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sz="2800">
              <a:latin typeface="+mj-lt"/>
            </a:endParaRPr>
          </a:p>
        </p:txBody>
      </p:sp>
      <p:grpSp>
        <p:nvGrpSpPr>
          <p:cNvPr id="53251" name="图形 344">
            <a:extLst>
              <a:ext uri="{FF2B5EF4-FFF2-40B4-BE49-F238E27FC236}">
                <a16:creationId xmlns:a16="http://schemas.microsoft.com/office/drawing/2014/main" id="{8614D61E-E235-85A4-F9BA-CEEEE1042A59}"/>
              </a:ext>
            </a:extLst>
          </p:cNvPr>
          <p:cNvGrpSpPr/>
          <p:nvPr/>
        </p:nvGrpSpPr>
        <p:grpSpPr>
          <a:xfrm>
            <a:off x="9531377" y="3465742"/>
            <a:ext cx="1478265" cy="182872"/>
            <a:chOff x="7486979" y="2593059"/>
            <a:chExt cx="1070152" cy="150088"/>
          </a:xfrm>
        </p:grpSpPr>
        <p:sp>
          <p:nvSpPr>
            <p:cNvPr id="53252" name="任意多边形: 形状 53251">
              <a:extLst>
                <a:ext uri="{FF2B5EF4-FFF2-40B4-BE49-F238E27FC236}">
                  <a16:creationId xmlns:a16="http://schemas.microsoft.com/office/drawing/2014/main" id="{60774E35-7280-955E-74C5-F5F70AA7E43D}"/>
                </a:ext>
              </a:extLst>
            </p:cNvPr>
            <p:cNvSpPr/>
            <p:nvPr/>
          </p:nvSpPr>
          <p:spPr>
            <a:xfrm>
              <a:off x="7486979" y="2743148"/>
              <a:ext cx="1070152" cy="4764"/>
            </a:xfrm>
            <a:custGeom>
              <a:avLst/>
              <a:gdLst>
                <a:gd name="connsiteX0" fmla="*/ 0 w 1070152"/>
                <a:gd name="connsiteY0" fmla="*/ 0 h 4764"/>
                <a:gd name="connsiteX1" fmla="*/ 1070153 w 1070152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0152" h="4764">
                  <a:moveTo>
                    <a:pt x="0" y="0"/>
                  </a:moveTo>
                  <a:lnTo>
                    <a:pt x="1070153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53253" name="任意多边形: 形状 53252">
              <a:extLst>
                <a:ext uri="{FF2B5EF4-FFF2-40B4-BE49-F238E27FC236}">
                  <a16:creationId xmlns:a16="http://schemas.microsoft.com/office/drawing/2014/main" id="{43AAA641-67BC-B307-5673-39DDD704756B}"/>
                </a:ext>
              </a:extLst>
            </p:cNvPr>
            <p:cNvSpPr/>
            <p:nvPr/>
          </p:nvSpPr>
          <p:spPr>
            <a:xfrm>
              <a:off x="7486979" y="2718371"/>
              <a:ext cx="1070152" cy="4764"/>
            </a:xfrm>
            <a:custGeom>
              <a:avLst/>
              <a:gdLst>
                <a:gd name="connsiteX0" fmla="*/ 0 w 1070152"/>
                <a:gd name="connsiteY0" fmla="*/ 0 h 4764"/>
                <a:gd name="connsiteX1" fmla="*/ 1070153 w 1070152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0152" h="4764">
                  <a:moveTo>
                    <a:pt x="0" y="0"/>
                  </a:moveTo>
                  <a:lnTo>
                    <a:pt x="1070153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53254" name="任意多边形: 形状 53253">
              <a:extLst>
                <a:ext uri="{FF2B5EF4-FFF2-40B4-BE49-F238E27FC236}">
                  <a16:creationId xmlns:a16="http://schemas.microsoft.com/office/drawing/2014/main" id="{4C4793D5-C85C-82E6-3B1C-A77F4E2EC288}"/>
                </a:ext>
              </a:extLst>
            </p:cNvPr>
            <p:cNvSpPr/>
            <p:nvPr/>
          </p:nvSpPr>
          <p:spPr>
            <a:xfrm>
              <a:off x="7486979" y="2693118"/>
              <a:ext cx="1070152" cy="4764"/>
            </a:xfrm>
            <a:custGeom>
              <a:avLst/>
              <a:gdLst>
                <a:gd name="connsiteX0" fmla="*/ 0 w 1070152"/>
                <a:gd name="connsiteY0" fmla="*/ 0 h 4764"/>
                <a:gd name="connsiteX1" fmla="*/ 1070153 w 1070152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0152" h="4764">
                  <a:moveTo>
                    <a:pt x="0" y="0"/>
                  </a:moveTo>
                  <a:lnTo>
                    <a:pt x="1070153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53257" name="任意多边形: 形状 53256">
              <a:extLst>
                <a:ext uri="{FF2B5EF4-FFF2-40B4-BE49-F238E27FC236}">
                  <a16:creationId xmlns:a16="http://schemas.microsoft.com/office/drawing/2014/main" id="{3D046386-E59E-29C7-0739-0AA9C453B88B}"/>
                </a:ext>
              </a:extLst>
            </p:cNvPr>
            <p:cNvSpPr/>
            <p:nvPr/>
          </p:nvSpPr>
          <p:spPr>
            <a:xfrm>
              <a:off x="7486979" y="2668342"/>
              <a:ext cx="1070152" cy="4764"/>
            </a:xfrm>
            <a:custGeom>
              <a:avLst/>
              <a:gdLst>
                <a:gd name="connsiteX0" fmla="*/ 0 w 1070152"/>
                <a:gd name="connsiteY0" fmla="*/ 0 h 4764"/>
                <a:gd name="connsiteX1" fmla="*/ 1070153 w 1070152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0152" h="4764">
                  <a:moveTo>
                    <a:pt x="0" y="0"/>
                  </a:moveTo>
                  <a:lnTo>
                    <a:pt x="1070153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53260" name="任意多边形: 形状 53259">
              <a:extLst>
                <a:ext uri="{FF2B5EF4-FFF2-40B4-BE49-F238E27FC236}">
                  <a16:creationId xmlns:a16="http://schemas.microsoft.com/office/drawing/2014/main" id="{12BD298C-FF32-3D36-7E14-2E9B08E699C4}"/>
                </a:ext>
              </a:extLst>
            </p:cNvPr>
            <p:cNvSpPr/>
            <p:nvPr/>
          </p:nvSpPr>
          <p:spPr>
            <a:xfrm>
              <a:off x="7486979" y="2643089"/>
              <a:ext cx="1070152" cy="4764"/>
            </a:xfrm>
            <a:custGeom>
              <a:avLst/>
              <a:gdLst>
                <a:gd name="connsiteX0" fmla="*/ 0 w 1070152"/>
                <a:gd name="connsiteY0" fmla="*/ 0 h 4764"/>
                <a:gd name="connsiteX1" fmla="*/ 1070153 w 1070152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0152" h="4764">
                  <a:moveTo>
                    <a:pt x="0" y="0"/>
                  </a:moveTo>
                  <a:lnTo>
                    <a:pt x="1070153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53261" name="任意多边形: 形状 53260">
              <a:extLst>
                <a:ext uri="{FF2B5EF4-FFF2-40B4-BE49-F238E27FC236}">
                  <a16:creationId xmlns:a16="http://schemas.microsoft.com/office/drawing/2014/main" id="{CFDC4AA4-C16B-92B9-94ED-A56C3FD28142}"/>
                </a:ext>
              </a:extLst>
            </p:cNvPr>
            <p:cNvSpPr/>
            <p:nvPr/>
          </p:nvSpPr>
          <p:spPr>
            <a:xfrm>
              <a:off x="7486979" y="2618312"/>
              <a:ext cx="1070152" cy="4764"/>
            </a:xfrm>
            <a:custGeom>
              <a:avLst/>
              <a:gdLst>
                <a:gd name="connsiteX0" fmla="*/ 0 w 1070152"/>
                <a:gd name="connsiteY0" fmla="*/ 0 h 4764"/>
                <a:gd name="connsiteX1" fmla="*/ 1070153 w 1070152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0152" h="4764">
                  <a:moveTo>
                    <a:pt x="0" y="0"/>
                  </a:moveTo>
                  <a:lnTo>
                    <a:pt x="1070153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53262" name="任意多边形: 形状 53261">
              <a:extLst>
                <a:ext uri="{FF2B5EF4-FFF2-40B4-BE49-F238E27FC236}">
                  <a16:creationId xmlns:a16="http://schemas.microsoft.com/office/drawing/2014/main" id="{3292ACD2-09A1-FC20-3E7D-959F1F68E4C5}"/>
                </a:ext>
              </a:extLst>
            </p:cNvPr>
            <p:cNvSpPr/>
            <p:nvPr/>
          </p:nvSpPr>
          <p:spPr>
            <a:xfrm>
              <a:off x="7486979" y="2593059"/>
              <a:ext cx="1070152" cy="4764"/>
            </a:xfrm>
            <a:custGeom>
              <a:avLst/>
              <a:gdLst>
                <a:gd name="connsiteX0" fmla="*/ 0 w 1070152"/>
                <a:gd name="connsiteY0" fmla="*/ 0 h 4764"/>
                <a:gd name="connsiteX1" fmla="*/ 1070153 w 1070152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0152" h="4764">
                  <a:moveTo>
                    <a:pt x="0" y="0"/>
                  </a:moveTo>
                  <a:lnTo>
                    <a:pt x="1070153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</p:grpSp>
      <p:sp>
        <p:nvSpPr>
          <p:cNvPr id="53263" name="任意多边形: 形状 53262">
            <a:extLst>
              <a:ext uri="{FF2B5EF4-FFF2-40B4-BE49-F238E27FC236}">
                <a16:creationId xmlns:a16="http://schemas.microsoft.com/office/drawing/2014/main" id="{927BA65C-1DE0-97F4-ECE6-043DC7BACA5B}"/>
              </a:ext>
            </a:extLst>
          </p:cNvPr>
          <p:cNvSpPr/>
          <p:nvPr/>
        </p:nvSpPr>
        <p:spPr>
          <a:xfrm>
            <a:off x="8361138" y="5211893"/>
            <a:ext cx="1112977" cy="234541"/>
          </a:xfrm>
          <a:custGeom>
            <a:avLst/>
            <a:gdLst>
              <a:gd name="connsiteX0" fmla="*/ 0 w 805711"/>
              <a:gd name="connsiteY0" fmla="*/ 0 h 192494"/>
              <a:gd name="connsiteX1" fmla="*/ 805712 w 805711"/>
              <a:gd name="connsiteY1" fmla="*/ 0 h 192494"/>
              <a:gd name="connsiteX2" fmla="*/ 805712 w 805711"/>
              <a:gd name="connsiteY2" fmla="*/ 192494 h 192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711" h="192494">
                <a:moveTo>
                  <a:pt x="0" y="0"/>
                </a:moveTo>
                <a:lnTo>
                  <a:pt x="805712" y="0"/>
                </a:lnTo>
                <a:lnTo>
                  <a:pt x="805712" y="192494"/>
                </a:lnTo>
              </a:path>
            </a:pathLst>
          </a:custGeom>
          <a:noFill/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sz="2800">
              <a:latin typeface="+mj-lt"/>
            </a:endParaRPr>
          </a:p>
        </p:txBody>
      </p:sp>
      <p:grpSp>
        <p:nvGrpSpPr>
          <p:cNvPr id="53264" name="图形 344">
            <a:extLst>
              <a:ext uri="{FF2B5EF4-FFF2-40B4-BE49-F238E27FC236}">
                <a16:creationId xmlns:a16="http://schemas.microsoft.com/office/drawing/2014/main" id="{1DE80C1B-2739-5F51-E2BC-0180DF13D668}"/>
              </a:ext>
            </a:extLst>
          </p:cNvPr>
          <p:cNvGrpSpPr/>
          <p:nvPr/>
        </p:nvGrpSpPr>
        <p:grpSpPr>
          <a:xfrm>
            <a:off x="9531377" y="5231092"/>
            <a:ext cx="1478265" cy="182872"/>
            <a:chOff x="7486979" y="3873812"/>
            <a:chExt cx="1070152" cy="150088"/>
          </a:xfrm>
        </p:grpSpPr>
        <p:sp>
          <p:nvSpPr>
            <p:cNvPr id="53265" name="任意多边形: 形状 53264">
              <a:extLst>
                <a:ext uri="{FF2B5EF4-FFF2-40B4-BE49-F238E27FC236}">
                  <a16:creationId xmlns:a16="http://schemas.microsoft.com/office/drawing/2014/main" id="{7EC79A1C-040B-3634-DBEB-6C9CDE7B107F}"/>
                </a:ext>
              </a:extLst>
            </p:cNvPr>
            <p:cNvSpPr/>
            <p:nvPr/>
          </p:nvSpPr>
          <p:spPr>
            <a:xfrm>
              <a:off x="7486979" y="4023900"/>
              <a:ext cx="1070152" cy="4764"/>
            </a:xfrm>
            <a:custGeom>
              <a:avLst/>
              <a:gdLst>
                <a:gd name="connsiteX0" fmla="*/ 0 w 1070152"/>
                <a:gd name="connsiteY0" fmla="*/ 0 h 4764"/>
                <a:gd name="connsiteX1" fmla="*/ 1070153 w 1070152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0152" h="4764">
                  <a:moveTo>
                    <a:pt x="0" y="0"/>
                  </a:moveTo>
                  <a:lnTo>
                    <a:pt x="1070153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53266" name="任意多边形: 形状 53265">
              <a:extLst>
                <a:ext uri="{FF2B5EF4-FFF2-40B4-BE49-F238E27FC236}">
                  <a16:creationId xmlns:a16="http://schemas.microsoft.com/office/drawing/2014/main" id="{3ABE9F54-31BA-D60E-215B-81E7B41C69B1}"/>
                </a:ext>
              </a:extLst>
            </p:cNvPr>
            <p:cNvSpPr/>
            <p:nvPr/>
          </p:nvSpPr>
          <p:spPr>
            <a:xfrm>
              <a:off x="7486979" y="3998647"/>
              <a:ext cx="1070152" cy="4764"/>
            </a:xfrm>
            <a:custGeom>
              <a:avLst/>
              <a:gdLst>
                <a:gd name="connsiteX0" fmla="*/ 0 w 1070152"/>
                <a:gd name="connsiteY0" fmla="*/ 0 h 4764"/>
                <a:gd name="connsiteX1" fmla="*/ 1070153 w 1070152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0152" h="4764">
                  <a:moveTo>
                    <a:pt x="0" y="0"/>
                  </a:moveTo>
                  <a:lnTo>
                    <a:pt x="1070153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53267" name="任意多边形: 形状 53266">
              <a:extLst>
                <a:ext uri="{FF2B5EF4-FFF2-40B4-BE49-F238E27FC236}">
                  <a16:creationId xmlns:a16="http://schemas.microsoft.com/office/drawing/2014/main" id="{E3FE776D-254F-A9D4-B909-61648B0E1DC9}"/>
                </a:ext>
              </a:extLst>
            </p:cNvPr>
            <p:cNvSpPr/>
            <p:nvPr/>
          </p:nvSpPr>
          <p:spPr>
            <a:xfrm>
              <a:off x="7486979" y="3973871"/>
              <a:ext cx="1070152" cy="4764"/>
            </a:xfrm>
            <a:custGeom>
              <a:avLst/>
              <a:gdLst>
                <a:gd name="connsiteX0" fmla="*/ 0 w 1070152"/>
                <a:gd name="connsiteY0" fmla="*/ 0 h 4764"/>
                <a:gd name="connsiteX1" fmla="*/ 1070153 w 1070152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0152" h="4764">
                  <a:moveTo>
                    <a:pt x="0" y="0"/>
                  </a:moveTo>
                  <a:lnTo>
                    <a:pt x="1070153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53268" name="任意多边形: 形状 53267">
              <a:extLst>
                <a:ext uri="{FF2B5EF4-FFF2-40B4-BE49-F238E27FC236}">
                  <a16:creationId xmlns:a16="http://schemas.microsoft.com/office/drawing/2014/main" id="{AB022FD9-5CD5-741F-001E-59E3E82735CE}"/>
                </a:ext>
              </a:extLst>
            </p:cNvPr>
            <p:cNvSpPr/>
            <p:nvPr/>
          </p:nvSpPr>
          <p:spPr>
            <a:xfrm>
              <a:off x="7486979" y="3948618"/>
              <a:ext cx="1070152" cy="4764"/>
            </a:xfrm>
            <a:custGeom>
              <a:avLst/>
              <a:gdLst>
                <a:gd name="connsiteX0" fmla="*/ 0 w 1070152"/>
                <a:gd name="connsiteY0" fmla="*/ 0 h 4764"/>
                <a:gd name="connsiteX1" fmla="*/ 1070153 w 1070152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0152" h="4764">
                  <a:moveTo>
                    <a:pt x="0" y="0"/>
                  </a:moveTo>
                  <a:lnTo>
                    <a:pt x="1070153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53269" name="任意多边形: 形状 53268">
              <a:extLst>
                <a:ext uri="{FF2B5EF4-FFF2-40B4-BE49-F238E27FC236}">
                  <a16:creationId xmlns:a16="http://schemas.microsoft.com/office/drawing/2014/main" id="{DBD0BD62-FB76-BE28-D6EF-4C9A86FCBD54}"/>
                </a:ext>
              </a:extLst>
            </p:cNvPr>
            <p:cNvSpPr/>
            <p:nvPr/>
          </p:nvSpPr>
          <p:spPr>
            <a:xfrm>
              <a:off x="7486979" y="3923842"/>
              <a:ext cx="1070152" cy="4764"/>
            </a:xfrm>
            <a:custGeom>
              <a:avLst/>
              <a:gdLst>
                <a:gd name="connsiteX0" fmla="*/ 0 w 1070152"/>
                <a:gd name="connsiteY0" fmla="*/ 0 h 4764"/>
                <a:gd name="connsiteX1" fmla="*/ 1070153 w 1070152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0152" h="4764">
                  <a:moveTo>
                    <a:pt x="0" y="0"/>
                  </a:moveTo>
                  <a:lnTo>
                    <a:pt x="1070153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53270" name="任意多边形: 形状 53269">
              <a:extLst>
                <a:ext uri="{FF2B5EF4-FFF2-40B4-BE49-F238E27FC236}">
                  <a16:creationId xmlns:a16="http://schemas.microsoft.com/office/drawing/2014/main" id="{50EB2E4F-6002-AD6B-5642-844EB3882F64}"/>
                </a:ext>
              </a:extLst>
            </p:cNvPr>
            <p:cNvSpPr/>
            <p:nvPr/>
          </p:nvSpPr>
          <p:spPr>
            <a:xfrm>
              <a:off x="7486979" y="3898589"/>
              <a:ext cx="1070152" cy="4764"/>
            </a:xfrm>
            <a:custGeom>
              <a:avLst/>
              <a:gdLst>
                <a:gd name="connsiteX0" fmla="*/ 0 w 1070152"/>
                <a:gd name="connsiteY0" fmla="*/ 0 h 4764"/>
                <a:gd name="connsiteX1" fmla="*/ 1070153 w 1070152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0152" h="4764">
                  <a:moveTo>
                    <a:pt x="0" y="0"/>
                  </a:moveTo>
                  <a:lnTo>
                    <a:pt x="1070153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  <p:sp>
          <p:nvSpPr>
            <p:cNvPr id="53271" name="任意多边形: 形状 53270">
              <a:extLst>
                <a:ext uri="{FF2B5EF4-FFF2-40B4-BE49-F238E27FC236}">
                  <a16:creationId xmlns:a16="http://schemas.microsoft.com/office/drawing/2014/main" id="{BBF38361-5DFC-256A-D67A-6FEF45421045}"/>
                </a:ext>
              </a:extLst>
            </p:cNvPr>
            <p:cNvSpPr/>
            <p:nvPr/>
          </p:nvSpPr>
          <p:spPr>
            <a:xfrm>
              <a:off x="7486979" y="3873812"/>
              <a:ext cx="1070152" cy="4764"/>
            </a:xfrm>
            <a:custGeom>
              <a:avLst/>
              <a:gdLst>
                <a:gd name="connsiteX0" fmla="*/ 0 w 1070152"/>
                <a:gd name="connsiteY0" fmla="*/ 0 h 4764"/>
                <a:gd name="connsiteX1" fmla="*/ 1070153 w 1070152"/>
                <a:gd name="connsiteY1" fmla="*/ 0 h 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70152" h="4764">
                  <a:moveTo>
                    <a:pt x="0" y="0"/>
                  </a:moveTo>
                  <a:lnTo>
                    <a:pt x="1070153" y="0"/>
                  </a:lnTo>
                </a:path>
              </a:pathLst>
            </a:custGeom>
            <a:ln w="7144" cap="flat">
              <a:gradFill>
                <a:gsLst>
                  <a:gs pos="0">
                    <a:schemeClr val="accent1"/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</a:gra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800">
                <a:latin typeface="+mj-lt"/>
              </a:endParaRPr>
            </a:p>
          </p:txBody>
        </p:sp>
      </p:grpSp>
      <p:pic>
        <p:nvPicPr>
          <p:cNvPr id="53272" name="图片 53271">
            <a:extLst>
              <a:ext uri="{FF2B5EF4-FFF2-40B4-BE49-F238E27FC236}">
                <a16:creationId xmlns:a16="http://schemas.microsoft.com/office/drawing/2014/main" id="{D51A5948-819F-CE37-B759-81129B9FD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4623" y="1691871"/>
            <a:ext cx="2465019" cy="1058067"/>
          </a:xfrm>
          <a:custGeom>
            <a:avLst/>
            <a:gdLst>
              <a:gd name="connsiteX0" fmla="*/ -55 w 1407947"/>
              <a:gd name="connsiteY0" fmla="*/ -37 h 685148"/>
              <a:gd name="connsiteX1" fmla="*/ 1407893 w 1407947"/>
              <a:gd name="connsiteY1" fmla="*/ -37 h 685148"/>
              <a:gd name="connsiteX2" fmla="*/ 1407893 w 1407947"/>
              <a:gd name="connsiteY2" fmla="*/ 685111 h 685148"/>
              <a:gd name="connsiteX3" fmla="*/ -55 w 1407947"/>
              <a:gd name="connsiteY3" fmla="*/ 685111 h 68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947" h="685148">
                <a:moveTo>
                  <a:pt x="-55" y="-37"/>
                </a:moveTo>
                <a:lnTo>
                  <a:pt x="1407893" y="-37"/>
                </a:lnTo>
                <a:lnTo>
                  <a:pt x="1407893" y="685111"/>
                </a:lnTo>
                <a:lnTo>
                  <a:pt x="-55" y="685111"/>
                </a:lnTo>
                <a:close/>
              </a:path>
            </a:pathLst>
          </a:custGeom>
        </p:spPr>
      </p:pic>
      <p:pic>
        <p:nvPicPr>
          <p:cNvPr id="53273" name="图片 53272">
            <a:extLst>
              <a:ext uri="{FF2B5EF4-FFF2-40B4-BE49-F238E27FC236}">
                <a16:creationId xmlns:a16="http://schemas.microsoft.com/office/drawing/2014/main" id="{C735B487-9538-F3E5-B8E6-8D0C00FC6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0141" y="1632274"/>
            <a:ext cx="720115" cy="1824472"/>
          </a:xfrm>
          <a:custGeom>
            <a:avLst/>
            <a:gdLst>
              <a:gd name="connsiteX0" fmla="*/ 600 w 442862"/>
              <a:gd name="connsiteY0" fmla="*/ -165 h 1272064"/>
              <a:gd name="connsiteX1" fmla="*/ 443463 w 442862"/>
              <a:gd name="connsiteY1" fmla="*/ -165 h 1272064"/>
              <a:gd name="connsiteX2" fmla="*/ 443463 w 442862"/>
              <a:gd name="connsiteY2" fmla="*/ 1271899 h 1272064"/>
              <a:gd name="connsiteX3" fmla="*/ 600 w 442862"/>
              <a:gd name="connsiteY3" fmla="*/ 1271899 h 127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862" h="1272064">
                <a:moveTo>
                  <a:pt x="600" y="-165"/>
                </a:moveTo>
                <a:lnTo>
                  <a:pt x="443463" y="-165"/>
                </a:lnTo>
                <a:lnTo>
                  <a:pt x="443463" y="1271899"/>
                </a:lnTo>
                <a:lnTo>
                  <a:pt x="600" y="1271899"/>
                </a:lnTo>
                <a:close/>
              </a:path>
            </a:pathLst>
          </a:custGeom>
        </p:spPr>
      </p:pic>
      <p:pic>
        <p:nvPicPr>
          <p:cNvPr id="53274" name="图片 53273">
            <a:extLst>
              <a:ext uri="{FF2B5EF4-FFF2-40B4-BE49-F238E27FC236}">
                <a16:creationId xmlns:a16="http://schemas.microsoft.com/office/drawing/2014/main" id="{E0757BD5-AE6C-236F-3E11-6B0AF171C3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5" b="17430"/>
          <a:stretch/>
        </p:blipFill>
        <p:spPr>
          <a:xfrm>
            <a:off x="8319672" y="3788284"/>
            <a:ext cx="2689969" cy="1374240"/>
          </a:xfrm>
          <a:custGeom>
            <a:avLst/>
            <a:gdLst>
              <a:gd name="connsiteX0" fmla="*/ 527 w 1703189"/>
              <a:gd name="connsiteY0" fmla="*/ 373 h 1194630"/>
              <a:gd name="connsiteX1" fmla="*/ 1703717 w 1703189"/>
              <a:gd name="connsiteY1" fmla="*/ 373 h 1194630"/>
              <a:gd name="connsiteX2" fmla="*/ 1703717 w 1703189"/>
              <a:gd name="connsiteY2" fmla="*/ 1195003 h 1194630"/>
              <a:gd name="connsiteX3" fmla="*/ 527 w 1703189"/>
              <a:gd name="connsiteY3" fmla="*/ 1195003 h 1194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3189" h="1194630">
                <a:moveTo>
                  <a:pt x="527" y="373"/>
                </a:moveTo>
                <a:lnTo>
                  <a:pt x="1703717" y="373"/>
                </a:lnTo>
                <a:lnTo>
                  <a:pt x="1703717" y="1195003"/>
                </a:lnTo>
                <a:lnTo>
                  <a:pt x="527" y="1195003"/>
                </a:lnTo>
                <a:close/>
              </a:path>
            </a:pathLst>
          </a:custGeom>
        </p:spPr>
      </p:pic>
      <p:sp>
        <p:nvSpPr>
          <p:cNvPr id="53276" name="文本框 53275">
            <a:extLst>
              <a:ext uri="{FF2B5EF4-FFF2-40B4-BE49-F238E27FC236}">
                <a16:creationId xmlns:a16="http://schemas.microsoft.com/office/drawing/2014/main" id="{EED09464-DF1A-FB41-8EB3-14FE2D4D9240}"/>
              </a:ext>
            </a:extLst>
          </p:cNvPr>
          <p:cNvSpPr txBox="1"/>
          <p:nvPr/>
        </p:nvSpPr>
        <p:spPr>
          <a:xfrm>
            <a:off x="1131954" y="2841085"/>
            <a:ext cx="1051891" cy="25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050" b="1" spc="100" baseline="0" dirty="0"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  <a:rtl val="0"/>
              </a:rPr>
              <a:t>Drawer</a:t>
            </a:r>
            <a:r>
              <a:rPr lang="zh-CN" altLang="en-US" sz="1050" b="1" spc="100" baseline="0" dirty="0">
                <a:latin typeface="+mj-lt"/>
                <a:ea typeface="微软雅黑" panose="020B0503020204020204" pitchFamily="34" charset="-122"/>
                <a:cs typeface="Arial" panose="020B0604020202020204"/>
                <a:sym typeface="Arial" panose="020B0604020202020204"/>
                <a:rtl val="0"/>
              </a:rPr>
              <a:t>CDU</a:t>
            </a:r>
          </a:p>
        </p:txBody>
      </p:sp>
      <p:sp>
        <p:nvSpPr>
          <p:cNvPr id="53277" name="文本框 53276">
            <a:extLst>
              <a:ext uri="{FF2B5EF4-FFF2-40B4-BE49-F238E27FC236}">
                <a16:creationId xmlns:a16="http://schemas.microsoft.com/office/drawing/2014/main" id="{40D93A1B-0850-56B6-B996-6A71632EAFA6}"/>
              </a:ext>
            </a:extLst>
          </p:cNvPr>
          <p:cNvSpPr txBox="1"/>
          <p:nvPr/>
        </p:nvSpPr>
        <p:spPr>
          <a:xfrm>
            <a:off x="1296752" y="5258474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900" b="1" spc="100" baseline="0" dirty="0"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  <a:rtl val="0"/>
              </a:rPr>
              <a:t>Liquid cooling </a:t>
            </a:r>
          </a:p>
          <a:p>
            <a:pPr algn="l"/>
            <a:r>
              <a:rPr lang="en-US" altLang="zh-CN" sz="900" b="1" spc="100" dirty="0"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  <a:rtl val="0"/>
              </a:rPr>
              <a:t>Micro module</a:t>
            </a:r>
            <a:endParaRPr lang="zh-CN" altLang="en-US" sz="900" b="1" spc="100" baseline="0" dirty="0">
              <a:latin typeface="+mj-lt"/>
              <a:ea typeface="微软雅黑" panose="020B0503020204020204" pitchFamily="34" charset="-122"/>
              <a:sym typeface="微软雅黑" panose="020B0503020204020204" pitchFamily="34" charset="-122"/>
              <a:rtl val="0"/>
            </a:endParaRPr>
          </a:p>
        </p:txBody>
      </p:sp>
      <p:sp>
        <p:nvSpPr>
          <p:cNvPr id="53278" name="文本框 53277">
            <a:extLst>
              <a:ext uri="{FF2B5EF4-FFF2-40B4-BE49-F238E27FC236}">
                <a16:creationId xmlns:a16="http://schemas.microsoft.com/office/drawing/2014/main" id="{D9933678-44D7-C1E9-AF16-0278D9F044A6}"/>
              </a:ext>
            </a:extLst>
          </p:cNvPr>
          <p:cNvSpPr txBox="1"/>
          <p:nvPr/>
        </p:nvSpPr>
        <p:spPr>
          <a:xfrm>
            <a:off x="8309976" y="3457577"/>
            <a:ext cx="9717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100" b="1" spc="100" baseline="0" dirty="0"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  <a:rtl val="0"/>
              </a:rPr>
              <a:t>Rack </a:t>
            </a:r>
            <a:r>
              <a:rPr lang="zh-CN" altLang="en-US" sz="1100" b="1" spc="100" baseline="0" dirty="0">
                <a:latin typeface="+mj-lt"/>
                <a:ea typeface="微软雅黑" panose="020B0503020204020204" pitchFamily="34" charset="-122"/>
                <a:cs typeface="Arial" panose="020B0604020202020204"/>
                <a:sym typeface="Arial" panose="020B0604020202020204"/>
                <a:rtl val="0"/>
              </a:rPr>
              <a:t>CDU</a:t>
            </a:r>
          </a:p>
        </p:txBody>
      </p:sp>
      <p:sp>
        <p:nvSpPr>
          <p:cNvPr id="53279" name="文本框 53278">
            <a:extLst>
              <a:ext uri="{FF2B5EF4-FFF2-40B4-BE49-F238E27FC236}">
                <a16:creationId xmlns:a16="http://schemas.microsoft.com/office/drawing/2014/main" id="{4D08471B-091D-46D6-6DCF-E497E4152643}"/>
              </a:ext>
            </a:extLst>
          </p:cNvPr>
          <p:cNvSpPr txBox="1"/>
          <p:nvPr/>
        </p:nvSpPr>
        <p:spPr>
          <a:xfrm>
            <a:off x="8398142" y="5218466"/>
            <a:ext cx="883575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900" b="1" spc="100" baseline="0" dirty="0"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  <a:rtl val="0"/>
              </a:rPr>
              <a:t>Immersion</a:t>
            </a:r>
          </a:p>
          <a:p>
            <a:pPr algn="l"/>
            <a:r>
              <a:rPr lang="en-US" altLang="zh-CN" sz="900" b="1" spc="100" dirty="0">
                <a:latin typeface="+mj-lt"/>
                <a:ea typeface="微软雅黑" panose="020B0503020204020204" pitchFamily="34" charset="-122"/>
                <a:sym typeface="微软雅黑" panose="020B0503020204020204" pitchFamily="34" charset="-122"/>
                <a:rtl val="0"/>
              </a:rPr>
              <a:t>cooling</a:t>
            </a:r>
            <a:endParaRPr lang="zh-CN" altLang="en-US" sz="900" b="1" spc="100" baseline="0" dirty="0">
              <a:latin typeface="+mj-lt"/>
              <a:ea typeface="微软雅黑" panose="020B0503020204020204" pitchFamily="34" charset="-122"/>
              <a:sym typeface="微软雅黑" panose="020B0503020204020204" pitchFamily="34" charset="-122"/>
              <a:rtl val="0"/>
            </a:endParaRPr>
          </a:p>
        </p:txBody>
      </p:sp>
      <p:sp>
        <p:nvSpPr>
          <p:cNvPr id="53280" name="文本框 53279">
            <a:extLst>
              <a:ext uri="{FF2B5EF4-FFF2-40B4-BE49-F238E27FC236}">
                <a16:creationId xmlns:a16="http://schemas.microsoft.com/office/drawing/2014/main" id="{F05BDAD8-858A-2CCC-4AB0-4FE8EC9C54B6}"/>
              </a:ext>
            </a:extLst>
          </p:cNvPr>
          <p:cNvSpPr txBox="1"/>
          <p:nvPr/>
        </p:nvSpPr>
        <p:spPr>
          <a:xfrm>
            <a:off x="1111273" y="5763870"/>
            <a:ext cx="9969453" cy="470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200" dirty="0">
                <a:latin typeface="+mj-lt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  <a:rtl val="0"/>
              </a:rPr>
              <a:t>Cold Plate Liquid Cooling and Immersion Liquid Cooling technologies directly exchange heat for key server heat generating components to achieve temperature control effects and provide a low PUE, high power density green energy saving data center solution.</a:t>
            </a:r>
            <a:endParaRPr lang="zh-CN" altLang="en-US" sz="1200" dirty="0">
              <a:latin typeface="+mj-lt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  <a:rtl val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6C9C179-8FD4-EA38-CD93-6273AD9A1431}"/>
              </a:ext>
            </a:extLst>
          </p:cNvPr>
          <p:cNvSpPr/>
          <p:nvPr/>
        </p:nvSpPr>
        <p:spPr>
          <a:xfrm rot="2700000">
            <a:off x="5113724" y="2352514"/>
            <a:ext cx="2366496" cy="23664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7AC23C5-B0A9-2D00-B9DE-013D68F06679}"/>
              </a:ext>
            </a:extLst>
          </p:cNvPr>
          <p:cNvSpPr txBox="1"/>
          <p:nvPr/>
        </p:nvSpPr>
        <p:spPr>
          <a:xfrm>
            <a:off x="5381213" y="3129804"/>
            <a:ext cx="1933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Kehua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 Liquid</a:t>
            </a:r>
          </a:p>
          <a:p>
            <a:pPr algn="ctr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Cooling Family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8B8F743-0B97-4CE9-84D9-06C547AC771D}"/>
              </a:ext>
            </a:extLst>
          </p:cNvPr>
          <p:cNvSpPr txBox="1"/>
          <p:nvPr/>
        </p:nvSpPr>
        <p:spPr>
          <a:xfrm>
            <a:off x="740822" y="888325"/>
            <a:ext cx="110346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High density design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rack power up to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60KW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在线媒体 3" title="Kehua Liquid-cooling Data Center">
            <a:hlinkClick r:id="" action="ppaction://media"/>
            <a:extLst>
              <a:ext uri="{FF2B5EF4-FFF2-40B4-BE49-F238E27FC236}">
                <a16:creationId xmlns:a16="http://schemas.microsoft.com/office/drawing/2014/main" id="{47ECE1CB-687E-D10C-2141-8856BF97E8B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0886"/>
            <a:ext cx="12192000" cy="68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9B8E87-C09F-8C74-A37E-A1B7646E6A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" y="643"/>
            <a:ext cx="12188577" cy="6857357"/>
          </a:xfrm>
          <a:prstGeom prst="rect">
            <a:avLst/>
          </a:prstGeom>
          <a:effectLst/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E3F5E9B-928D-9E93-C8D1-A4B2BAA2CD29}"/>
              </a:ext>
            </a:extLst>
          </p:cNvPr>
          <p:cNvGrpSpPr/>
          <p:nvPr/>
        </p:nvGrpSpPr>
        <p:grpSpPr>
          <a:xfrm>
            <a:off x="756847" y="783701"/>
            <a:ext cx="6303710" cy="828405"/>
            <a:chOff x="304800" y="1169605"/>
            <a:chExt cx="9456449" cy="16626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346FC4-F9C3-A079-4F9B-50B73B44FC3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844685" y="1169605"/>
              <a:ext cx="8916564" cy="1220964"/>
            </a:xfrm>
            <a:prstGeom prst="rect">
              <a:avLst/>
            </a:prstGeom>
            <a:effectLst/>
          </p:spPr>
          <p:txBody>
            <a:bodyPr lIns="0" tIns="0" rIns="0" bIns="0" rtlCol="0" anchor="t">
              <a:no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DCIM System</a:t>
              </a:r>
              <a:endPara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56385CD9-1844-737B-2628-5C2A1D56C48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844685" y="2338073"/>
              <a:ext cx="5791201" cy="4941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600" dirty="0">
                  <a:solidFill>
                    <a:srgbClr val="1D2733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35+ Years Power Conversion Expert</a:t>
              </a:r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9E48D82-CD7C-48F7-91B5-1D301FB828B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5400000">
              <a:off x="-111760" y="1597660"/>
              <a:ext cx="1055370" cy="222250"/>
            </a:xfrm>
            <a:custGeom>
              <a:avLst/>
              <a:gdLst/>
              <a:ahLst/>
              <a:cxnLst/>
              <a:rect l="l" t="t" r="r" b="b"/>
              <a:pathLst>
                <a:path w="259357" h="15025">
                  <a:moveTo>
                    <a:pt x="0" y="0"/>
                  </a:moveTo>
                  <a:lnTo>
                    <a:pt x="259357" y="0"/>
                  </a:lnTo>
                  <a:lnTo>
                    <a:pt x="259357" y="15025"/>
                  </a:lnTo>
                  <a:lnTo>
                    <a:pt x="0" y="15025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zh-CN" altLang="en-US" sz="1100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DE214D94-1059-3AD9-6061-AC27FB3B0C3A}"/>
              </a:ext>
            </a:extLst>
          </p:cNvPr>
          <p:cNvSpPr txBox="1"/>
          <p:nvPr/>
        </p:nvSpPr>
        <p:spPr>
          <a:xfrm>
            <a:off x="6496581" y="900445"/>
            <a:ext cx="8026091" cy="620169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alpha val="71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39700" b="1" spc="-2000" dirty="0">
                <a:ln w="34925">
                  <a:solidFill>
                    <a:schemeClr val="bg1"/>
                  </a:solidFill>
                </a:ln>
                <a:gradFill>
                  <a:gsLst>
                    <a:gs pos="77000">
                      <a:schemeClr val="bg1"/>
                    </a:gs>
                    <a:gs pos="57000">
                      <a:schemeClr val="tx2">
                        <a:lumMod val="60000"/>
                        <a:lumOff val="40000"/>
                      </a:schemeClr>
                    </a:gs>
                    <a:gs pos="54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sx="102000" sy="102000" algn="t" rotWithShape="0">
                    <a:srgbClr val="0A0E2C">
                      <a:alpha val="73725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39700" b="1" spc="-2000" dirty="0">
              <a:ln w="34925">
                <a:solidFill>
                  <a:schemeClr val="bg1"/>
                </a:solidFill>
              </a:ln>
              <a:gradFill>
                <a:gsLst>
                  <a:gs pos="77000">
                    <a:schemeClr val="bg1"/>
                  </a:gs>
                  <a:gs pos="57000">
                    <a:schemeClr val="tx2">
                      <a:lumMod val="60000"/>
                      <a:lumOff val="40000"/>
                    </a:schemeClr>
                  </a:gs>
                  <a:gs pos="54000">
                    <a:schemeClr val="accent1">
                      <a:lumMod val="20000"/>
                      <a:lumOff val="80000"/>
                    </a:schemeClr>
                  </a:gs>
                </a:gsLst>
                <a:lin ang="5400000" scaled="0"/>
              </a:gradFill>
              <a:effectLst>
                <a:outerShdw blurRad="50800" dist="38100" dir="5400000" sx="102000" sy="102000" algn="t" rotWithShape="0">
                  <a:srgbClr val="0A0E2C">
                    <a:alpha val="73725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43">
            <a:extLst>
              <a:ext uri="{FF2B5EF4-FFF2-40B4-BE49-F238E27FC236}">
                <a16:creationId xmlns:a16="http://schemas.microsoft.com/office/drawing/2014/main" id="{8083BF88-D539-1C4A-91AA-206D43F58D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63" y="783701"/>
            <a:ext cx="1143589" cy="38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90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 descr="图片">
            <a:extLst>
              <a:ext uri="{FF2B5EF4-FFF2-40B4-BE49-F238E27FC236}">
                <a16:creationId xmlns:a16="http://schemas.microsoft.com/office/drawing/2014/main" id="{BF241E88-8A87-4EB5-A42B-6B6184BC4E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40" y="927594"/>
            <a:ext cx="3516920" cy="19782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196491" y="4580152"/>
            <a:ext cx="42518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j-lt"/>
              </a:rPr>
              <a:t>3-level platform</a:t>
            </a:r>
            <a:r>
              <a:rPr lang="zh-CN" altLang="en-US" sz="1400" dirty="0">
                <a:latin typeface="+mj-lt"/>
              </a:rPr>
              <a:t>：</a:t>
            </a:r>
            <a:r>
              <a:rPr lang="en-US" altLang="zh-CN" sz="1400" dirty="0">
                <a:solidFill>
                  <a:srgbClr val="C00000"/>
                </a:solidFill>
                <a:latin typeface="+mj-lt"/>
              </a:rPr>
              <a:t>building/compound/cloud </a:t>
            </a:r>
          </a:p>
          <a:p>
            <a:r>
              <a:rPr lang="en-US" altLang="zh-CN" sz="1400" dirty="0">
                <a:latin typeface="+mj-lt"/>
                <a:sym typeface="+mn-ea"/>
              </a:rPr>
              <a:t>7-core functions</a:t>
            </a:r>
            <a:r>
              <a:rPr lang="zh-CN" altLang="en-US" sz="1400" dirty="0">
                <a:latin typeface="+mj-lt"/>
                <a:cs typeface="微软雅黑" panose="020B0503020204020204" pitchFamily="34" charset="-122"/>
                <a:sym typeface="+mn-ea"/>
              </a:rPr>
              <a:t>：</a:t>
            </a:r>
            <a:endParaRPr lang="en-US" altLang="zh-CN" sz="1400" dirty="0">
              <a:latin typeface="+mj-lt"/>
              <a:cs typeface="微软雅黑" panose="020B0503020204020204" pitchFamily="3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Power &amp; environmental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Operation and maintenance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Asset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Capacity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Energy Efficiency Management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Health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3D Visualization</a:t>
            </a:r>
            <a:endParaRPr lang="zh-CN" altLang="en-US" sz="1400" dirty="0"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0332" y="3201426"/>
            <a:ext cx="44162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  <a:cs typeface="微软雅黑" panose="020B0503020204020204" pitchFamily="34" charset="-122"/>
                <a:sym typeface="+mn-ea"/>
              </a:rPr>
              <a:t>"Intelligent Robot Inspection“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  <a:cs typeface="微软雅黑" panose="020B0503020204020204" pitchFamily="34" charset="-122"/>
                <a:sym typeface="+mn-ea"/>
              </a:rPr>
              <a:t>"Equipment and system health analysis“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  <a:cs typeface="微软雅黑" panose="020B0503020204020204" pitchFamily="34" charset="-122"/>
                <a:sym typeface="+mn-ea"/>
              </a:rPr>
              <a:t>"AI energy efficiency management"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48304" y="3224203"/>
            <a:ext cx="3491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DCIM+SCADA</a:t>
            </a:r>
            <a:endParaRPr lang="zh-CN" altLang="en-US" sz="1400" dirty="0">
              <a:latin typeface="+mj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254" y="1329158"/>
            <a:ext cx="2790589" cy="27286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4643" y="929048"/>
            <a:ext cx="4251813" cy="40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+mj-lt"/>
                <a:sym typeface="+mn-ea"/>
              </a:rPr>
              <a:t>WiseEMP-DCIM</a:t>
            </a:r>
            <a:endParaRPr lang="zh-CN" altLang="en-US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410" y="4670184"/>
            <a:ext cx="3629945" cy="2040348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304" y="925883"/>
            <a:ext cx="3491763" cy="219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1040" y="4676313"/>
            <a:ext cx="3588859" cy="2077701"/>
          </a:xfrm>
          <a:prstGeom prst="rect">
            <a:avLst/>
          </a:prstGeom>
          <a:ln>
            <a:solidFill>
              <a:srgbClr val="6E8EE8"/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77F8386-7672-D6AD-E4D8-DD03BA8E772A}"/>
              </a:ext>
            </a:extLst>
          </p:cNvPr>
          <p:cNvSpPr txBox="1"/>
          <p:nvPr/>
        </p:nvSpPr>
        <p:spPr>
          <a:xfrm>
            <a:off x="910091" y="322639"/>
            <a:ext cx="823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3-level Platform, 7-core Functions</a:t>
            </a:r>
          </a:p>
        </p:txBody>
      </p:sp>
    </p:spTree>
    <p:extLst>
      <p:ext uri="{BB962C8B-B14F-4D97-AF65-F5344CB8AC3E}">
        <p14:creationId xmlns:p14="http://schemas.microsoft.com/office/powerpoint/2010/main" val="90458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ath"/>
          <p:cNvSpPr/>
          <p:nvPr/>
        </p:nvSpPr>
        <p:spPr>
          <a:xfrm>
            <a:off x="4581579" y="3754072"/>
            <a:ext cx="3160751" cy="3091383"/>
          </a:xfrm>
          <a:custGeom>
            <a:avLst/>
            <a:gdLst/>
            <a:ahLst/>
            <a:cxnLst/>
            <a:rect l="0" t="0" r="0" b="0"/>
            <a:pathLst>
              <a:path w="4977" h="4868">
                <a:moveTo>
                  <a:pt x="0" y="2435"/>
                </a:moveTo>
                <a:cubicBezTo>
                  <a:pt x="0" y="1089"/>
                  <a:pt x="1114" y="0"/>
                  <a:pt x="2489" y="0"/>
                </a:cubicBezTo>
                <a:cubicBezTo>
                  <a:pt x="3863" y="0"/>
                  <a:pt x="4977" y="1089"/>
                  <a:pt x="4977" y="2434"/>
                </a:cubicBezTo>
                <a:cubicBezTo>
                  <a:pt x="4977" y="3778"/>
                  <a:pt x="3863" y="4868"/>
                  <a:pt x="2489" y="4868"/>
                </a:cubicBezTo>
                <a:cubicBezTo>
                  <a:pt x="1114" y="4868"/>
                  <a:pt x="0" y="3778"/>
                  <a:pt x="0" y="2435"/>
                </a:cubicBezTo>
              </a:path>
            </a:pathLst>
          </a:custGeom>
          <a:solidFill>
            <a:srgbClr val="808080">
              <a:alpha val="10196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166" name="textbox 166"/>
          <p:cNvSpPr/>
          <p:nvPr/>
        </p:nvSpPr>
        <p:spPr>
          <a:xfrm>
            <a:off x="9079522" y="2106357"/>
            <a:ext cx="2579078" cy="185914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171450" indent="-171450" algn="l" rtl="0" eaLnBrk="0">
              <a:buFont typeface="Wingdings" panose="05000000000000000000" pitchFamily="2" charset="2"/>
              <a:buChar char="l"/>
              <a:tabLst/>
            </a:pPr>
            <a:endParaRPr lang="x-none" altLang="x-none" sz="100" dirty="0">
              <a:latin typeface="+mj-lt"/>
            </a:endParaRPr>
          </a:p>
          <a:p>
            <a:pPr marL="340995" indent="-328295" algn="l" rtl="0" eaLnBrk="0">
              <a:buFont typeface="Wingdings" panose="05000000000000000000" pitchFamily="2" charset="2"/>
              <a:buChar char="l"/>
              <a:tabLst/>
            </a:pPr>
            <a:r>
              <a:rPr lang="en-US" altLang="zh-CN" sz="1350" b="1" kern="0" spc="-10" dirty="0">
                <a:solidFill>
                  <a:schemeClr val="tx2">
                    <a:lumMod val="75000"/>
                  </a:schemeClr>
                </a:solidFill>
                <a:latin typeface="+mj-lt"/>
                <a:ea typeface="Microsoft YaHei"/>
                <a:cs typeface="Microsoft YaHei"/>
              </a:rPr>
              <a:t>Active inspection</a:t>
            </a:r>
            <a:r>
              <a:rPr lang="zh-CN" altLang="en-US" sz="1350" b="1" kern="0" spc="-10" dirty="0">
                <a:solidFill>
                  <a:schemeClr val="tx2">
                    <a:lumMod val="75000"/>
                  </a:schemeClr>
                </a:solidFill>
                <a:latin typeface="+mj-lt"/>
                <a:ea typeface="Microsoft YaHei"/>
                <a:cs typeface="Microsoft YaHei"/>
              </a:rPr>
              <a:t>：</a:t>
            </a:r>
            <a:r>
              <a:rPr lang="en-US" altLang="zh-CN" sz="1350" kern="0" spc="-10" dirty="0">
                <a:solidFill>
                  <a:srgbClr val="000000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remote inspection, robot on-site inspection</a:t>
            </a:r>
          </a:p>
          <a:p>
            <a:pPr marL="340995" indent="-328295" algn="l" rtl="0" eaLnBrk="0">
              <a:buFont typeface="Wingdings" panose="05000000000000000000" pitchFamily="2" charset="2"/>
              <a:buChar char="l"/>
              <a:tabLst/>
            </a:pPr>
            <a:r>
              <a:rPr lang="en-US" altLang="zh-CN" sz="1350" b="1" kern="0" spc="-20" dirty="0">
                <a:solidFill>
                  <a:schemeClr val="tx2">
                    <a:lumMod val="75000"/>
                  </a:schemeClr>
                </a:solidFill>
                <a:latin typeface="+mj-lt"/>
                <a:ea typeface="Microsoft YaHei"/>
                <a:cs typeface="Wingdings"/>
              </a:rPr>
              <a:t>Standard</a:t>
            </a:r>
            <a:r>
              <a:rPr lang="zh-CN" altLang="en-US" sz="1350" b="1" kern="0" spc="-20" dirty="0">
                <a:solidFill>
                  <a:schemeClr val="tx2">
                    <a:lumMod val="75000"/>
                  </a:schemeClr>
                </a:solidFill>
                <a:latin typeface="+mj-lt"/>
                <a:ea typeface="Microsoft YaHei"/>
                <a:cs typeface="Microsoft YaHei"/>
              </a:rPr>
              <a:t>：</a:t>
            </a:r>
            <a:r>
              <a:rPr lang="en-US" altLang="zh-CN" sz="1350" kern="0" spc="-10" dirty="0">
                <a:solidFill>
                  <a:srgbClr val="000000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Expert system to establish a standard digital inspection process and evaluation system</a:t>
            </a:r>
            <a:endParaRPr lang="x-none" altLang="x-none" sz="1350" dirty="0">
              <a:latin typeface="+mj-lt"/>
            </a:endParaRPr>
          </a:p>
        </p:txBody>
      </p:sp>
      <p:sp>
        <p:nvSpPr>
          <p:cNvPr id="168" name="textbox 168"/>
          <p:cNvSpPr/>
          <p:nvPr/>
        </p:nvSpPr>
        <p:spPr>
          <a:xfrm>
            <a:off x="379287" y="1936564"/>
            <a:ext cx="3028520" cy="1817508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ts val="1800"/>
              </a:lnSpc>
              <a:tabLst/>
            </a:pPr>
            <a:endParaRPr lang="x-none" altLang="x-none" sz="1350" dirty="0">
              <a:latin typeface="+mj-lt"/>
            </a:endParaRPr>
          </a:p>
          <a:p>
            <a:pPr marL="298450" indent="-285750" algn="l" rtl="0" eaLnBrk="0">
              <a:lnSpc>
                <a:spcPts val="1800"/>
              </a:lnSpc>
              <a:buFont typeface="Wingdings" panose="05000000000000000000" pitchFamily="2" charset="2"/>
              <a:buChar char="l"/>
              <a:tabLst/>
            </a:pPr>
            <a:r>
              <a:rPr lang="en-US" sz="1350" b="1" kern="0" spc="-10" dirty="0">
                <a:solidFill>
                  <a:schemeClr val="tx2">
                    <a:lumMod val="75000"/>
                  </a:schemeClr>
                </a:solidFill>
                <a:latin typeface="+mj-lt"/>
                <a:ea typeface="Microsoft YaHei"/>
                <a:cs typeface="Microsoft YaHei"/>
              </a:rPr>
              <a:t>Passive monitoring: </a:t>
            </a:r>
            <a:r>
              <a:rPr lang="en-US" sz="1350" kern="0" spc="-10" dirty="0">
                <a:latin typeface="+mj-lt"/>
                <a:ea typeface="Microsoft YaHei"/>
                <a:cs typeface="Microsoft YaHei"/>
              </a:rPr>
              <a:t>low degree of intelligence</a:t>
            </a:r>
          </a:p>
          <a:p>
            <a:pPr marL="298450" indent="-285750" algn="l" rtl="0" eaLnBrk="0">
              <a:lnSpc>
                <a:spcPts val="1800"/>
              </a:lnSpc>
              <a:buFont typeface="Wingdings" panose="05000000000000000000" pitchFamily="2" charset="2"/>
              <a:buChar char="l"/>
              <a:tabLst/>
            </a:pPr>
            <a:r>
              <a:rPr lang="en-US" altLang="zh-CN" sz="1350" b="1" kern="0" spc="-10" dirty="0">
                <a:solidFill>
                  <a:schemeClr val="tx2">
                    <a:lumMod val="75000"/>
                  </a:schemeClr>
                </a:solidFill>
                <a:latin typeface="+mj-lt"/>
                <a:ea typeface="Microsoft YaHei"/>
              </a:rPr>
              <a:t>Limitations</a:t>
            </a:r>
            <a:r>
              <a:rPr lang="zh-CN" altLang="en-US" sz="1350" b="1" kern="0" spc="-10" dirty="0">
                <a:solidFill>
                  <a:schemeClr val="tx2">
                    <a:lumMod val="75000"/>
                  </a:schemeClr>
                </a:solidFill>
                <a:latin typeface="+mj-lt"/>
                <a:ea typeface="Microsoft YaHei"/>
                <a:cs typeface="Microsoft YaHei"/>
              </a:rPr>
              <a:t>：</a:t>
            </a:r>
            <a:r>
              <a:rPr lang="en-US" altLang="zh-CN" sz="1350" kern="0" spc="-10" dirty="0">
                <a:solidFill>
                  <a:schemeClr val="tx2">
                    <a:lumMod val="75000"/>
                  </a:schemeClr>
                </a:solidFill>
                <a:latin typeface="+mj-lt"/>
                <a:ea typeface="Microsoft YaHei"/>
                <a:cs typeface="Microsoft YaHei"/>
              </a:rPr>
              <a:t> </a:t>
            </a:r>
            <a:r>
              <a:rPr lang="en-US" altLang="zh-CN" sz="1350" kern="0" spc="-10" dirty="0">
                <a:solidFill>
                  <a:srgbClr val="000000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Influence of O&amp;M personnel's physiological state, work experience, skill level, etc</a:t>
            </a:r>
            <a:r>
              <a:rPr lang="en-US" altLang="zh-CN" sz="1350" b="1" kern="0" spc="-10" dirty="0">
                <a:solidFill>
                  <a:srgbClr val="000000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.</a:t>
            </a:r>
          </a:p>
          <a:p>
            <a:pPr marL="298450" indent="-285750" eaLnBrk="0">
              <a:lnSpc>
                <a:spcPts val="1800"/>
              </a:lnSpc>
              <a:spcBef>
                <a:spcPts val="815"/>
              </a:spcBef>
              <a:buFont typeface="Wingdings" panose="05000000000000000000" pitchFamily="2" charset="2"/>
              <a:buChar char="l"/>
            </a:pPr>
            <a:r>
              <a:rPr lang="en-US" altLang="zh-CN" sz="1350" b="1" kern="0" spc="-20" dirty="0">
                <a:solidFill>
                  <a:schemeClr val="tx2">
                    <a:lumMod val="75000"/>
                  </a:schemeClr>
                </a:solidFill>
                <a:latin typeface="+mj-lt"/>
                <a:ea typeface="Microsoft YaHei"/>
                <a:cs typeface="Microsoft YaHei"/>
              </a:rPr>
              <a:t>Low efficiency</a:t>
            </a:r>
            <a:r>
              <a:rPr lang="zh-CN" altLang="en-US" sz="1350" b="1" kern="0" spc="-20" dirty="0">
                <a:solidFill>
                  <a:schemeClr val="tx2">
                    <a:lumMod val="75000"/>
                  </a:schemeClr>
                </a:solidFill>
                <a:latin typeface="+mj-lt"/>
                <a:ea typeface="Microsoft YaHei"/>
                <a:cs typeface="Microsoft YaHei"/>
              </a:rPr>
              <a:t>：</a:t>
            </a:r>
            <a:r>
              <a:rPr lang="en-US" altLang="zh-CN" sz="1350" kern="0" spc="-20" dirty="0">
                <a:latin typeface="+mj-lt"/>
                <a:ea typeface="Microsoft YaHei"/>
                <a:cs typeface="Microsoft YaHei"/>
              </a:rPr>
              <a:t>It cost lots of labor and time</a:t>
            </a:r>
            <a:endParaRPr lang="x-none" altLang="x-none" sz="1350" dirty="0">
              <a:latin typeface="+mj-lt"/>
            </a:endParaRPr>
          </a:p>
        </p:txBody>
      </p:sp>
      <p:pic>
        <p:nvPicPr>
          <p:cNvPr id="176" name="picture 1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3347988" y="2021351"/>
            <a:ext cx="2217690" cy="1533361"/>
          </a:xfrm>
          <a:prstGeom prst="rect">
            <a:avLst/>
          </a:prstGeom>
        </p:spPr>
      </p:pic>
      <p:pic>
        <p:nvPicPr>
          <p:cNvPr id="182" name="picture 1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010738" y="4781074"/>
            <a:ext cx="669816" cy="1696902"/>
          </a:xfrm>
          <a:prstGeom prst="rect">
            <a:avLst/>
          </a:prstGeom>
        </p:spPr>
      </p:pic>
      <p:sp>
        <p:nvSpPr>
          <p:cNvPr id="186" name="textbox 186"/>
          <p:cNvSpPr/>
          <p:nvPr/>
        </p:nvSpPr>
        <p:spPr>
          <a:xfrm>
            <a:off x="5732478" y="5056013"/>
            <a:ext cx="2268522" cy="123146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50000"/>
              </a:lnSpc>
              <a:tabLst/>
            </a:pPr>
            <a:endParaRPr lang="x-none" altLang="x-none" sz="100" dirty="0">
              <a:latin typeface="+mj-lt"/>
            </a:endParaRPr>
          </a:p>
          <a:p>
            <a:pPr marL="298450" indent="-285750" algn="l" rtl="0" eaLnBrk="0">
              <a:lnSpc>
                <a:spcPct val="150000"/>
              </a:lnSpc>
              <a:buFont typeface="Wingdings" panose="05000000000000000000" pitchFamily="2" charset="2"/>
              <a:buChar char="l"/>
              <a:tabLst/>
            </a:pPr>
            <a:r>
              <a:rPr lang="en-US" sz="1500" b="1" kern="0" spc="20" dirty="0">
                <a:solidFill>
                  <a:srgbClr val="FF0000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Automated </a:t>
            </a:r>
            <a:r>
              <a:rPr lang="en-US" sz="1500" b="1" kern="0" spc="20" dirty="0">
                <a:latin typeface="+mj-lt"/>
                <a:ea typeface="Microsoft YaHei"/>
                <a:cs typeface="Microsoft YaHei"/>
              </a:rPr>
              <a:t>tasks</a:t>
            </a:r>
          </a:p>
          <a:p>
            <a:pPr marL="298450" indent="-285750" algn="l" rtl="0" eaLnBrk="0">
              <a:lnSpc>
                <a:spcPct val="150000"/>
              </a:lnSpc>
              <a:buFont typeface="Wingdings" panose="05000000000000000000" pitchFamily="2" charset="2"/>
              <a:buChar char="l"/>
              <a:tabLst/>
            </a:pPr>
            <a:r>
              <a:rPr lang="en-US" sz="1500" b="1" kern="0" spc="20" dirty="0">
                <a:solidFill>
                  <a:srgbClr val="FF0000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Standardized </a:t>
            </a:r>
            <a:r>
              <a:rPr lang="en-US" sz="1500" b="1" kern="0" spc="20" dirty="0">
                <a:latin typeface="+mj-lt"/>
                <a:ea typeface="Microsoft YaHei"/>
                <a:cs typeface="Microsoft YaHei"/>
              </a:rPr>
              <a:t>work</a:t>
            </a:r>
          </a:p>
          <a:p>
            <a:pPr marL="298450" indent="-285750" algn="l" rtl="0" eaLnBrk="0">
              <a:lnSpc>
                <a:spcPct val="150000"/>
              </a:lnSpc>
              <a:buFont typeface="Wingdings" panose="05000000000000000000" pitchFamily="2" charset="2"/>
              <a:buChar char="l"/>
              <a:tabLst/>
            </a:pPr>
            <a:r>
              <a:rPr lang="en-US" sz="1500" b="1" kern="0" spc="20" dirty="0">
                <a:solidFill>
                  <a:srgbClr val="FF0000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Digitized </a:t>
            </a:r>
            <a:r>
              <a:rPr lang="en-US" sz="1500" b="1" kern="0" spc="20" dirty="0">
                <a:latin typeface="+mj-lt"/>
                <a:ea typeface="Microsoft YaHei"/>
                <a:cs typeface="Microsoft YaHei"/>
              </a:rPr>
              <a:t>results</a:t>
            </a:r>
            <a:endParaRPr lang="x-none" altLang="x-none" sz="1400" dirty="0">
              <a:latin typeface="+mj-lt"/>
            </a:endParaRPr>
          </a:p>
        </p:txBody>
      </p:sp>
      <p:sp>
        <p:nvSpPr>
          <p:cNvPr id="194" name="textbox 194"/>
          <p:cNvSpPr/>
          <p:nvPr/>
        </p:nvSpPr>
        <p:spPr>
          <a:xfrm>
            <a:off x="4633002" y="4341208"/>
            <a:ext cx="2633510" cy="3390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30000"/>
              </a:lnSpc>
              <a:tabLst/>
            </a:pPr>
            <a:endParaRPr lang="x-none" altLang="x-none" sz="300" dirty="0">
              <a:latin typeface="+mj-lt"/>
            </a:endParaRPr>
          </a:p>
          <a:p>
            <a:pPr marL="289559" algn="l" rtl="0" eaLnBrk="0">
              <a:lnSpc>
                <a:spcPct val="91000"/>
              </a:lnSpc>
              <a:spcBef>
                <a:spcPts val="1"/>
              </a:spcBef>
              <a:tabLst/>
            </a:pPr>
            <a:r>
              <a:rPr lang="en-US" altLang="zh-CN" sz="1500" b="1" kern="0" spc="-30" dirty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Auto-maintenance tool</a:t>
            </a:r>
            <a:endParaRPr lang="x-none" altLang="x-none" sz="1500" dirty="0">
              <a:latin typeface="+mj-lt"/>
            </a:endParaRPr>
          </a:p>
        </p:txBody>
      </p:sp>
      <p:sp>
        <p:nvSpPr>
          <p:cNvPr id="196" name="textbox 196"/>
          <p:cNvSpPr/>
          <p:nvPr/>
        </p:nvSpPr>
        <p:spPr>
          <a:xfrm>
            <a:off x="348208" y="1696350"/>
            <a:ext cx="2503218" cy="30420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8000"/>
              </a:lnSpc>
              <a:tabLst/>
            </a:pPr>
            <a:endParaRPr lang="x-none" altLang="x-none" sz="300" dirty="0">
              <a:latin typeface="+mj-lt"/>
            </a:endParaRPr>
          </a:p>
          <a:p>
            <a:pPr marL="163829" algn="l" rtl="0" eaLnBrk="0">
              <a:lnSpc>
                <a:spcPct val="91000"/>
              </a:lnSpc>
              <a:tabLst/>
            </a:pPr>
            <a:r>
              <a:rPr lang="en-US" altLang="zh-CN" sz="1600" b="1" kern="0" spc="-10" dirty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  <a:cs typeface="Microsoft YaHei"/>
              </a:rPr>
              <a:t>Traditional inspection</a:t>
            </a:r>
            <a:endParaRPr lang="x-none" altLang="x-none" sz="1600" dirty="0">
              <a:latin typeface="+mj-lt"/>
            </a:endParaRPr>
          </a:p>
        </p:txBody>
      </p:sp>
      <p:sp>
        <p:nvSpPr>
          <p:cNvPr id="198" name="textbox 198"/>
          <p:cNvSpPr/>
          <p:nvPr/>
        </p:nvSpPr>
        <p:spPr>
          <a:xfrm>
            <a:off x="8177685" y="1623468"/>
            <a:ext cx="3480915" cy="31199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29000"/>
              </a:lnSpc>
              <a:tabLst/>
            </a:pPr>
            <a:endParaRPr lang="x-none" altLang="x-none" sz="300" dirty="0">
              <a:latin typeface="+mj-lt"/>
            </a:endParaRPr>
          </a:p>
          <a:p>
            <a:pPr marL="348615" algn="l" rtl="0" eaLnBrk="0">
              <a:lnSpc>
                <a:spcPct val="91000"/>
              </a:lnSpc>
              <a:spcBef>
                <a:spcPts val="1"/>
              </a:spcBef>
              <a:tabLst/>
            </a:pPr>
            <a:r>
              <a:rPr lang="zh-CN" altLang="en-US" sz="1600" b="1" kern="0" spc="-10" dirty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</a:rPr>
              <a:t> </a:t>
            </a:r>
            <a:r>
              <a:rPr lang="en-US" altLang="zh-CN" sz="1600" b="1" kern="0" spc="-10" dirty="0">
                <a:solidFill>
                  <a:srgbClr val="FFFFFF">
                    <a:alpha val="100000"/>
                  </a:srgbClr>
                </a:solidFill>
                <a:latin typeface="+mj-lt"/>
                <a:ea typeface="Microsoft YaHei"/>
              </a:rPr>
              <a:t>Digital Intelligent Inspection</a:t>
            </a:r>
            <a:endParaRPr lang="x-none" altLang="x-none" sz="1600" dirty="0">
              <a:latin typeface="+mj-lt"/>
            </a:endParaRPr>
          </a:p>
        </p:txBody>
      </p:sp>
      <p:sp>
        <p:nvSpPr>
          <p:cNvPr id="32" name="textbox 432"/>
          <p:cNvSpPr/>
          <p:nvPr/>
        </p:nvSpPr>
        <p:spPr>
          <a:xfrm>
            <a:off x="1836508" y="5660976"/>
            <a:ext cx="6639559" cy="143077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341"/>
              </a:lnSpc>
              <a:tabLst/>
            </a:pPr>
            <a:r>
              <a:rPr lang="en-US" altLang="x-none" sz="100">
                <a:latin typeface="+mj-lt"/>
              </a:rPr>
              <a:t>Inspection efficiency is increased by more than 80%, and the average inspection time per cabinet is reduced to less than 10s.</a:t>
            </a:r>
            <a:endParaRPr lang="x-none" altLang="x-none" sz="1600" dirty="0">
              <a:latin typeface="+mj-lt"/>
            </a:endParaRPr>
          </a:p>
        </p:txBody>
      </p:sp>
      <p:pic>
        <p:nvPicPr>
          <p:cNvPr id="37" name="picture 82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0958" y="1769042"/>
            <a:ext cx="1237599" cy="2184715"/>
          </a:xfrm>
          <a:prstGeom prst="rect">
            <a:avLst/>
          </a:prstGeom>
        </p:spPr>
      </p:pic>
      <p:pic>
        <p:nvPicPr>
          <p:cNvPr id="38" name="picture 402"/>
          <p:cNvPicPr>
            <a:picLocks noChangeAspect="1"/>
          </p:cNvPicPr>
          <p:nvPr/>
        </p:nvPicPr>
        <p:blipFill rotWithShape="1">
          <a:blip r:embed="rId7"/>
          <a:srcRect l="8352" t="7590" r="7156" b="13914"/>
          <a:stretch/>
        </p:blipFill>
        <p:spPr>
          <a:xfrm>
            <a:off x="6665660" y="2114515"/>
            <a:ext cx="2153341" cy="138165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39" name="picture 4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573" y="4216434"/>
            <a:ext cx="3753611" cy="2090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23296DB-5A38-D29C-92F6-B8FE14A16A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3"/>
          <a:stretch/>
        </p:blipFill>
        <p:spPr>
          <a:xfrm>
            <a:off x="8174586" y="4216434"/>
            <a:ext cx="3487111" cy="205010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B628F63-B4D9-6FFC-4FE9-9FAF4E8D149C}"/>
              </a:ext>
            </a:extLst>
          </p:cNvPr>
          <p:cNvSpPr txBox="1"/>
          <p:nvPr/>
        </p:nvSpPr>
        <p:spPr>
          <a:xfrm>
            <a:off x="910091" y="322639"/>
            <a:ext cx="823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Digital Intelligent Inspection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3C1C4D8-3332-25C7-7C49-C2C997CF7E04}"/>
              </a:ext>
            </a:extLst>
          </p:cNvPr>
          <p:cNvSpPr txBox="1"/>
          <p:nvPr/>
        </p:nvSpPr>
        <p:spPr>
          <a:xfrm>
            <a:off x="910091" y="720645"/>
            <a:ext cx="9891240" cy="861750"/>
          </a:xfrm>
          <a:prstGeom prst="rect">
            <a:avLst/>
          </a:prstGeom>
          <a:noFill/>
        </p:spPr>
        <p:txBody>
          <a:bodyPr wrap="square" lIns="121896" tIns="60948" rIns="121896" bIns="60948" rtlCol="0" anchor="t">
            <a:spAutoFit/>
          </a:bodyPr>
          <a:lstStyle/>
          <a:p>
            <a:pPr defTabSz="685800"/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+mj-lt"/>
                <a:ea typeface="微软雅黑" panose="020B0503020204020204" pitchFamily="34" charset="-122"/>
              </a:rPr>
              <a:t>Inspection efficiency is increased by more than 80%, and the average inspection time per cabinet is reduced to less than 10s.</a:t>
            </a:r>
          </a:p>
        </p:txBody>
      </p:sp>
    </p:spTree>
    <p:extLst>
      <p:ext uri="{BB962C8B-B14F-4D97-AF65-F5344CB8AC3E}">
        <p14:creationId xmlns:p14="http://schemas.microsoft.com/office/powerpoint/2010/main" val="29486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9B8E87-C09F-8C74-A37E-A1B7646E6A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" y="643"/>
            <a:ext cx="12188577" cy="6857357"/>
          </a:xfrm>
          <a:prstGeom prst="rect">
            <a:avLst/>
          </a:prstGeom>
          <a:effectLst/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E3F5E9B-928D-9E93-C8D1-A4B2BAA2CD29}"/>
              </a:ext>
            </a:extLst>
          </p:cNvPr>
          <p:cNvGrpSpPr/>
          <p:nvPr/>
        </p:nvGrpSpPr>
        <p:grpSpPr>
          <a:xfrm>
            <a:off x="756847" y="783701"/>
            <a:ext cx="6303710" cy="828405"/>
            <a:chOff x="304800" y="1169605"/>
            <a:chExt cx="9456449" cy="16626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346FC4-F9C3-A079-4F9B-50B73B44FC3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844685" y="1169605"/>
              <a:ext cx="8916564" cy="1220964"/>
            </a:xfrm>
            <a:prstGeom prst="rect">
              <a:avLst/>
            </a:prstGeom>
            <a:effectLst/>
          </p:spPr>
          <p:txBody>
            <a:bodyPr lIns="0" tIns="0" rIns="0" bIns="0" rtlCol="0" anchor="t">
              <a:no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Prefabricated BLOCK DC</a:t>
              </a: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56385CD9-1844-737B-2628-5C2A1D56C48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844685" y="2338073"/>
              <a:ext cx="5791201" cy="4941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600" dirty="0">
                  <a:solidFill>
                    <a:srgbClr val="1D2733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35+ Years Power Conversion Expert</a:t>
              </a:r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9E48D82-CD7C-48F7-91B5-1D301FB828B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5400000">
              <a:off x="-111760" y="1597660"/>
              <a:ext cx="1055370" cy="222250"/>
            </a:xfrm>
            <a:custGeom>
              <a:avLst/>
              <a:gdLst/>
              <a:ahLst/>
              <a:cxnLst/>
              <a:rect l="l" t="t" r="r" b="b"/>
              <a:pathLst>
                <a:path w="259357" h="15025">
                  <a:moveTo>
                    <a:pt x="0" y="0"/>
                  </a:moveTo>
                  <a:lnTo>
                    <a:pt x="259357" y="0"/>
                  </a:lnTo>
                  <a:lnTo>
                    <a:pt x="259357" y="15025"/>
                  </a:lnTo>
                  <a:lnTo>
                    <a:pt x="0" y="15025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zh-CN" altLang="en-US" sz="1100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DE214D94-1059-3AD9-6061-AC27FB3B0C3A}"/>
              </a:ext>
            </a:extLst>
          </p:cNvPr>
          <p:cNvSpPr txBox="1"/>
          <p:nvPr/>
        </p:nvSpPr>
        <p:spPr>
          <a:xfrm>
            <a:off x="6496581" y="900445"/>
            <a:ext cx="8026091" cy="620169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alpha val="71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39700" b="1" spc="-2000" dirty="0">
                <a:ln w="34925">
                  <a:solidFill>
                    <a:schemeClr val="bg1"/>
                  </a:solidFill>
                </a:ln>
                <a:gradFill>
                  <a:gsLst>
                    <a:gs pos="77000">
                      <a:schemeClr val="bg1"/>
                    </a:gs>
                    <a:gs pos="57000">
                      <a:schemeClr val="tx2">
                        <a:lumMod val="60000"/>
                        <a:lumOff val="40000"/>
                      </a:schemeClr>
                    </a:gs>
                    <a:gs pos="54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sx="102000" sy="102000" algn="t" rotWithShape="0">
                    <a:srgbClr val="0A0E2C">
                      <a:alpha val="73725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39700" b="1" spc="-2000" dirty="0">
              <a:ln w="34925">
                <a:solidFill>
                  <a:schemeClr val="bg1"/>
                </a:solidFill>
              </a:ln>
              <a:gradFill>
                <a:gsLst>
                  <a:gs pos="77000">
                    <a:schemeClr val="bg1"/>
                  </a:gs>
                  <a:gs pos="57000">
                    <a:schemeClr val="tx2">
                      <a:lumMod val="60000"/>
                      <a:lumOff val="40000"/>
                    </a:schemeClr>
                  </a:gs>
                  <a:gs pos="54000">
                    <a:schemeClr val="accent1">
                      <a:lumMod val="20000"/>
                      <a:lumOff val="80000"/>
                    </a:schemeClr>
                  </a:gs>
                </a:gsLst>
                <a:lin ang="5400000" scaled="0"/>
              </a:gradFill>
              <a:effectLst>
                <a:outerShdw blurRad="50800" dist="38100" dir="5400000" sx="102000" sy="102000" algn="t" rotWithShape="0">
                  <a:srgbClr val="0A0E2C">
                    <a:alpha val="73725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43">
            <a:extLst>
              <a:ext uri="{FF2B5EF4-FFF2-40B4-BE49-F238E27FC236}">
                <a16:creationId xmlns:a16="http://schemas.microsoft.com/office/drawing/2014/main" id="{8083BF88-D539-1C4A-91AA-206D43F58D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63" y="783701"/>
            <a:ext cx="1143589" cy="38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41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870814" y="307979"/>
            <a:ext cx="620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sym typeface="+mn-ea"/>
              </a:rPr>
              <a:t>Pre-BLOCK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sym typeface="+mn-ea"/>
              </a:rPr>
              <a:t>Container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10763" y="1397811"/>
            <a:ext cx="5673657" cy="1169545"/>
          </a:xfrm>
          <a:prstGeom prst="rect">
            <a:avLst/>
          </a:prstGeom>
          <a:noFill/>
        </p:spPr>
        <p:txBody>
          <a:bodyPr wrap="square" lIns="91434" tIns="45717" rIns="91434" bIns="45717" rtlCol="0" anchor="t">
            <a:spAutoFit/>
          </a:bodyPr>
          <a:lstStyle/>
          <a:p>
            <a:pPr marL="214630" indent="-214630" algn="just" defTabSz="914400">
              <a:buFont typeface="系统字体"/>
              <a:buChar char="•"/>
            </a:pP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Kehua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Data provides a clustered data center solution, which integrates the whole chain of diesel-fueled container, AHU air-conditioning container, power container, power supply container, IT container, and DCIM systems, to build a minimalist and green campus-based data center rapid delivery solution.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747899" y="3000915"/>
            <a:ext cx="5436520" cy="3182744"/>
            <a:chOff x="5915577" y="3436640"/>
            <a:chExt cx="5528445" cy="2948624"/>
          </a:xfrm>
        </p:grpSpPr>
        <p:sp>
          <p:nvSpPr>
            <p:cNvPr id="5" name="圆角矩形 19"/>
            <p:cNvSpPr/>
            <p:nvPr/>
          </p:nvSpPr>
          <p:spPr>
            <a:xfrm>
              <a:off x="5915770" y="3443638"/>
              <a:ext cx="5528252" cy="2941626"/>
            </a:xfrm>
            <a:prstGeom prst="roundRect">
              <a:avLst>
                <a:gd name="adj" fmla="val 3356"/>
              </a:avLst>
            </a:prstGeom>
            <a:noFill/>
            <a:ln w="2222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900" dirty="0">
                <a:solidFill>
                  <a:prstClr val="white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011494" y="4169474"/>
              <a:ext cx="5432527" cy="1511220"/>
            </a:xfrm>
            <a:prstGeom prst="rect">
              <a:avLst/>
            </a:prstGeom>
            <a:noFill/>
          </p:spPr>
          <p:txBody>
            <a:bodyPr wrap="square" lIns="91434" tIns="45717" rIns="91434" bIns="45717" rtlCol="0">
              <a:spAutoFit/>
            </a:bodyPr>
            <a:lstStyle/>
            <a:p>
              <a:pPr marL="214630" indent="-214630">
                <a:buFont typeface="系统字体"/>
                <a:buChar char="•"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  <a:sym typeface="+mn-ea"/>
                </a:rPr>
                <a:t>TTM: Simplified Delivery, Factory Prefabricated commissioning</a:t>
              </a:r>
            </a:p>
            <a:p>
              <a:pPr marL="214630" indent="-214630">
                <a:buFont typeface="系统字体"/>
                <a:buChar char="•"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  <a:sym typeface="+mn-ea"/>
                </a:rPr>
                <a:t>Prefabrication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  <a:sym typeface="+mn-ea"/>
                </a:rPr>
                <a:t>：</a:t>
              </a:r>
              <a:r>
                <a:rPr lang="en-US" altLang="zh-CN" b="1" dirty="0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  <a:sym typeface="+mn-ea"/>
                </a:rPr>
                <a:t>&gt;60%</a:t>
              </a:r>
              <a:endParaRPr lang="en-US" altLang="zh-CN" sz="1400" b="1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  <a:sym typeface="+mn-ea"/>
              </a:endParaRPr>
            </a:p>
            <a:p>
              <a:pPr marL="214630" indent="-214630">
                <a:buFont typeface="系统字体"/>
                <a:buChar char="•"/>
              </a:pPr>
              <a:r>
                <a:rPr lang="en-US" altLang="zh-CN" b="1" dirty="0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  <a:sym typeface="+mn-ea"/>
                </a:rPr>
                <a:t>30%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  <a:sym typeface="+mn-ea"/>
                </a:rPr>
                <a:t>shorter TTM than traditional server room (1,000 cabinets)</a:t>
              </a:r>
            </a:p>
            <a:p>
              <a:pPr marL="214630" indent="-214630">
                <a:buFont typeface="系统字体"/>
                <a:buChar char="•"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  <a:sym typeface="+mn-ea"/>
                </a:rPr>
                <a:t>PUE: wind-in-water-out, simple cooling, PUE&lt;</a:t>
              </a:r>
              <a:r>
                <a:rPr lang="en-US" altLang="zh-CN" b="1" dirty="0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  <a:sym typeface="+mn-ea"/>
                </a:rPr>
                <a:t>1.3</a:t>
              </a:r>
              <a:r>
                <a:rPr lang="en-US" altLang="zh-CN" sz="1400" dirty="0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  <a:sym typeface="+mn-ea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  <a:sym typeface="+mn-ea"/>
                </a:rPr>
                <a:t>(South China)</a:t>
              </a:r>
            </a:p>
            <a:p>
              <a:pPr marL="214630" indent="-214630">
                <a:buFont typeface="系统字体"/>
                <a:buChar char="•"/>
              </a:pP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  <a:sym typeface="+mn-ea"/>
                </a:rPr>
                <a:t>TCO: Reduce TCO by about </a:t>
              </a:r>
              <a:r>
                <a:rPr lang="en-US" altLang="zh-CN" b="1" dirty="0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  <a:sym typeface="+mn-ea"/>
                </a:rPr>
                <a:t>20%</a:t>
              </a:r>
              <a:r>
                <a:rPr lang="en-US" altLang="zh-CN" b="1" dirty="0">
                  <a:solidFill>
                    <a:srgbClr val="0070C0"/>
                  </a:solidFill>
                  <a:latin typeface="+mj-lt"/>
                  <a:ea typeface="微软雅黑" panose="020B0503020204020204" pitchFamily="34" charset="-122"/>
                  <a:sym typeface="+mn-ea"/>
                </a:rPr>
                <a:t> 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  <a:sym typeface="+mn-ea"/>
                </a:rPr>
                <a:t>compared to traditional server room TCO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915577" y="3436640"/>
              <a:ext cx="3240718" cy="558481"/>
            </a:xfrm>
            <a:prstGeom prst="roundRect">
              <a:avLst/>
            </a:prstGeom>
            <a:solidFill>
              <a:schemeClr val="accent1"/>
            </a:solidFill>
            <a:ln w="2222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 sz="120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1600" b="1" dirty="0">
                  <a:latin typeface="+mj-lt"/>
                </a:rPr>
                <a:t>Clustered Data Center Solution Benefits</a:t>
              </a:r>
              <a:endParaRPr lang="zh-CN" altLang="en-US" sz="1600" b="1" dirty="0">
                <a:latin typeface="+mj-lt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21B4334-8BF8-2359-3CA8-19A21FD7E675}"/>
              </a:ext>
            </a:extLst>
          </p:cNvPr>
          <p:cNvGrpSpPr/>
          <p:nvPr/>
        </p:nvGrpSpPr>
        <p:grpSpPr>
          <a:xfrm>
            <a:off x="251807" y="1943686"/>
            <a:ext cx="5211889" cy="3879570"/>
            <a:chOff x="685800" y="1909911"/>
            <a:chExt cx="4467517" cy="2970627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17C0BBF3-3BDB-2557-8468-291C5E242B4F}"/>
                </a:ext>
              </a:extLst>
            </p:cNvPr>
            <p:cNvGrpSpPr/>
            <p:nvPr/>
          </p:nvGrpSpPr>
          <p:grpSpPr>
            <a:xfrm>
              <a:off x="685801" y="2936695"/>
              <a:ext cx="1205066" cy="883519"/>
              <a:chOff x="193478" y="1131612"/>
              <a:chExt cx="1438217" cy="1370600"/>
            </a:xfrm>
          </p:grpSpPr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B383A56B-AEE3-1638-C9D0-2AC10DD52CE5}"/>
                  </a:ext>
                </a:extLst>
              </p:cNvPr>
              <p:cNvSpPr/>
              <p:nvPr/>
            </p:nvSpPr>
            <p:spPr>
              <a:xfrm>
                <a:off x="193478" y="1131612"/>
                <a:ext cx="1438217" cy="1254427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latin typeface="+mj-lt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F7605085-F9E4-14C2-4435-80104C3BAF28}"/>
                  </a:ext>
                </a:extLst>
              </p:cNvPr>
              <p:cNvSpPr/>
              <p:nvPr/>
            </p:nvSpPr>
            <p:spPr>
              <a:xfrm>
                <a:off x="491440" y="2109773"/>
                <a:ext cx="827768" cy="392439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900" dirty="0">
                    <a:latin typeface="+mj-lt"/>
                  </a:rPr>
                  <a:t>Generator block</a:t>
                </a:r>
                <a:endParaRPr lang="zh-CN" altLang="en-US" sz="900" dirty="0">
                  <a:latin typeface="+mj-lt"/>
                </a:endParaRPr>
              </a:p>
            </p:txBody>
          </p:sp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E7DBA257-0623-7A11-167A-FDAAF05767DE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440" y="1330718"/>
                <a:ext cx="1217793" cy="662882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308C10E3-7608-6D3F-7621-BE39E0BDCDD2}"/>
                </a:ext>
              </a:extLst>
            </p:cNvPr>
            <p:cNvGrpSpPr/>
            <p:nvPr/>
          </p:nvGrpSpPr>
          <p:grpSpPr>
            <a:xfrm>
              <a:off x="685801" y="4050019"/>
              <a:ext cx="1205066" cy="830518"/>
              <a:chOff x="190784" y="2641896"/>
              <a:chExt cx="1438217" cy="1406372"/>
            </a:xfrm>
          </p:grpSpPr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6784312A-D2A0-1809-B2FB-1F320249A7D4}"/>
                  </a:ext>
                </a:extLst>
              </p:cNvPr>
              <p:cNvSpPr/>
              <p:nvPr/>
            </p:nvSpPr>
            <p:spPr>
              <a:xfrm>
                <a:off x="190784" y="2641896"/>
                <a:ext cx="1438217" cy="1185054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latin typeface="+mj-lt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D32B42CC-37A0-36C6-F712-925B649D42B8}"/>
                  </a:ext>
                </a:extLst>
              </p:cNvPr>
              <p:cNvSpPr/>
              <p:nvPr/>
            </p:nvSpPr>
            <p:spPr>
              <a:xfrm>
                <a:off x="500831" y="3655829"/>
                <a:ext cx="827768" cy="392439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900" dirty="0">
                    <a:latin typeface="+mj-lt"/>
                  </a:rPr>
                  <a:t>Power block</a:t>
                </a:r>
                <a:endParaRPr lang="zh-CN" altLang="en-US" sz="900" dirty="0">
                  <a:latin typeface="+mj-lt"/>
                </a:endParaRPr>
              </a:p>
            </p:txBody>
          </p:sp>
          <p:pic>
            <p:nvPicPr>
              <p:cNvPr id="20" name="Picture 3">
                <a:extLst>
                  <a:ext uri="{FF2B5EF4-FFF2-40B4-BE49-F238E27FC236}">
                    <a16:creationId xmlns:a16="http://schemas.microsoft.com/office/drawing/2014/main" id="{AA1EB20B-D05F-7D42-6CDD-21CDF7BB0A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118" y="2807516"/>
                <a:ext cx="1284629" cy="742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23B9505B-99B1-48C3-5C4A-33C23532B81F}"/>
                </a:ext>
              </a:extLst>
            </p:cNvPr>
            <p:cNvGrpSpPr/>
            <p:nvPr/>
          </p:nvGrpSpPr>
          <p:grpSpPr>
            <a:xfrm>
              <a:off x="2317026" y="4050020"/>
              <a:ext cx="1205066" cy="824568"/>
              <a:chOff x="2383976" y="2836824"/>
              <a:chExt cx="1692074" cy="1287920"/>
            </a:xfrm>
          </p:grpSpPr>
          <p:sp>
            <p:nvSpPr>
              <p:cNvPr id="22" name="矩形: 圆角 21">
                <a:extLst>
                  <a:ext uri="{FF2B5EF4-FFF2-40B4-BE49-F238E27FC236}">
                    <a16:creationId xmlns:a16="http://schemas.microsoft.com/office/drawing/2014/main" id="{E86691B5-05DA-8329-7902-93E73AD37BC1}"/>
                  </a:ext>
                </a:extLst>
              </p:cNvPr>
              <p:cNvSpPr/>
              <p:nvPr/>
            </p:nvSpPr>
            <p:spPr>
              <a:xfrm>
                <a:off x="2383976" y="2836824"/>
                <a:ext cx="1692074" cy="1091700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latin typeface="+mj-lt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ABD05EC7-3C3F-9B05-CCDF-D89FDDF5B563}"/>
                  </a:ext>
                </a:extLst>
              </p:cNvPr>
              <p:cNvSpPr/>
              <p:nvPr/>
            </p:nvSpPr>
            <p:spPr>
              <a:xfrm>
                <a:off x="2758991" y="3732305"/>
                <a:ext cx="966477" cy="392439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900" dirty="0">
                    <a:latin typeface="+mj-lt"/>
                  </a:rPr>
                  <a:t>Monitoring</a:t>
                </a:r>
                <a:endParaRPr lang="zh-CN" altLang="en-US" sz="900" dirty="0">
                  <a:latin typeface="+mj-lt"/>
                </a:endParaRPr>
              </a:p>
            </p:txBody>
          </p:sp>
          <p:pic>
            <p:nvPicPr>
              <p:cNvPr id="24" name="图片 1">
                <a:extLst>
                  <a:ext uri="{FF2B5EF4-FFF2-40B4-BE49-F238E27FC236}">
                    <a16:creationId xmlns:a16="http://schemas.microsoft.com/office/drawing/2014/main" id="{71964C9C-76AB-E441-2FFC-8A7D921980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11627" r="21417"/>
              <a:stretch>
                <a:fillRect/>
              </a:stretch>
            </p:blipFill>
            <p:spPr>
              <a:xfrm>
                <a:off x="2492911" y="2912982"/>
                <a:ext cx="1451350" cy="717748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59A6D54-48CC-09F5-67EC-64882799A6D1}"/>
                </a:ext>
              </a:extLst>
            </p:cNvPr>
            <p:cNvGrpSpPr/>
            <p:nvPr/>
          </p:nvGrpSpPr>
          <p:grpSpPr>
            <a:xfrm>
              <a:off x="3948251" y="4050020"/>
              <a:ext cx="1205066" cy="830518"/>
              <a:chOff x="4650499" y="2641896"/>
              <a:chExt cx="1347118" cy="1381273"/>
            </a:xfrm>
          </p:grpSpPr>
          <p:sp>
            <p:nvSpPr>
              <p:cNvPr id="26" name="矩形: 圆角 25">
                <a:extLst>
                  <a:ext uri="{FF2B5EF4-FFF2-40B4-BE49-F238E27FC236}">
                    <a16:creationId xmlns:a16="http://schemas.microsoft.com/office/drawing/2014/main" id="{448D6A84-26D7-6E56-999A-10B284581E9E}"/>
                  </a:ext>
                </a:extLst>
              </p:cNvPr>
              <p:cNvSpPr/>
              <p:nvPr/>
            </p:nvSpPr>
            <p:spPr>
              <a:xfrm>
                <a:off x="4650499" y="2641896"/>
                <a:ext cx="1347118" cy="1185054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latin typeface="+mj-lt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BC8E72EB-6F47-C4A5-09F0-41C165AB6790}"/>
                  </a:ext>
                </a:extLst>
              </p:cNvPr>
              <p:cNvSpPr/>
              <p:nvPr/>
            </p:nvSpPr>
            <p:spPr>
              <a:xfrm>
                <a:off x="4968657" y="3630730"/>
                <a:ext cx="827768" cy="392439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800" dirty="0">
                    <a:latin typeface="+mj-lt"/>
                  </a:rPr>
                  <a:t>Air conditioner block</a:t>
                </a:r>
                <a:endParaRPr lang="zh-CN" altLang="en-US" sz="800" dirty="0">
                  <a:latin typeface="+mj-lt"/>
                </a:endParaRPr>
              </a:p>
            </p:txBody>
          </p: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01D1AD72-F694-0BB8-3982-DEB7AF5C99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1025" y="2834803"/>
                <a:ext cx="1094349" cy="671103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59BAFACA-3A5B-0E3F-1D00-44453CA69F24}"/>
                </a:ext>
              </a:extLst>
            </p:cNvPr>
            <p:cNvGrpSpPr/>
            <p:nvPr/>
          </p:nvGrpSpPr>
          <p:grpSpPr>
            <a:xfrm>
              <a:off x="685800" y="1909911"/>
              <a:ext cx="1205067" cy="876291"/>
              <a:chOff x="4631636" y="1131611"/>
              <a:chExt cx="1365981" cy="1370600"/>
            </a:xfrm>
          </p:grpSpPr>
          <p:sp>
            <p:nvSpPr>
              <p:cNvPr id="31" name="矩形: 圆角 30">
                <a:extLst>
                  <a:ext uri="{FF2B5EF4-FFF2-40B4-BE49-F238E27FC236}">
                    <a16:creationId xmlns:a16="http://schemas.microsoft.com/office/drawing/2014/main" id="{6022C15B-DC8E-70E7-2B1F-5CE570BED91E}"/>
                  </a:ext>
                </a:extLst>
              </p:cNvPr>
              <p:cNvSpPr/>
              <p:nvPr/>
            </p:nvSpPr>
            <p:spPr>
              <a:xfrm>
                <a:off x="4631636" y="1131611"/>
                <a:ext cx="1365981" cy="1254427"/>
              </a:xfrm>
              <a:prstGeom prst="round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+mj-lt"/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15637298-1B5D-74C0-4CFB-CAEE739D16DC}"/>
                  </a:ext>
                </a:extLst>
              </p:cNvPr>
              <p:cNvSpPr/>
              <p:nvPr/>
            </p:nvSpPr>
            <p:spPr>
              <a:xfrm>
                <a:off x="4942886" y="2109772"/>
                <a:ext cx="827768" cy="392439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50" dirty="0">
                    <a:latin typeface="+mj-lt"/>
                  </a:rPr>
                  <a:t>IT block</a:t>
                </a:r>
                <a:endParaRPr lang="zh-CN" altLang="en-US" sz="1050" dirty="0">
                  <a:latin typeface="+mj-lt"/>
                </a:endParaRPr>
              </a:p>
            </p:txBody>
          </p:sp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731876ED-66BD-1BCD-1BCF-11C1DBA81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90610" y="1381679"/>
                <a:ext cx="1129758" cy="58395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B74144B8-1477-77EA-03C0-6429E367ECAF}"/>
                </a:ext>
              </a:extLst>
            </p:cNvPr>
            <p:cNvGrpSpPr/>
            <p:nvPr/>
          </p:nvGrpSpPr>
          <p:grpSpPr>
            <a:xfrm>
              <a:off x="2705068" y="2007784"/>
              <a:ext cx="2301775" cy="1298075"/>
              <a:chOff x="1874600" y="1080976"/>
              <a:chExt cx="2573105" cy="1642303"/>
            </a:xfrm>
            <a:solidFill>
              <a:srgbClr val="C00000"/>
            </a:solidFill>
          </p:grpSpPr>
          <p:sp>
            <p:nvSpPr>
              <p:cNvPr id="36" name="矩形: 圆角 35">
                <a:extLst>
                  <a:ext uri="{FF2B5EF4-FFF2-40B4-BE49-F238E27FC236}">
                    <a16:creationId xmlns:a16="http://schemas.microsoft.com/office/drawing/2014/main" id="{832282A6-B733-B766-0554-912AACCA8C5D}"/>
                  </a:ext>
                </a:extLst>
              </p:cNvPr>
              <p:cNvSpPr/>
              <p:nvPr/>
            </p:nvSpPr>
            <p:spPr>
              <a:xfrm>
                <a:off x="1874600" y="1080976"/>
                <a:ext cx="2573105" cy="1642303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latin typeface="+mj-lt"/>
                </a:endParaRPr>
              </a:p>
            </p:txBody>
          </p:sp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1761728C-7F49-346E-80F0-F761ED983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0108" y="1105564"/>
                <a:ext cx="2518477" cy="1592238"/>
              </a:xfrm>
              <a:prstGeom prst="roundRect">
                <a:avLst/>
              </a:prstGeom>
              <a:grpFill/>
              <a:ln>
                <a:noFill/>
              </a:ln>
            </p:spPr>
          </p:pic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00AC9F12-67C5-EA5B-8D6A-1FBF7EABB873}"/>
                </a:ext>
              </a:extLst>
            </p:cNvPr>
            <p:cNvGrpSpPr/>
            <p:nvPr/>
          </p:nvGrpSpPr>
          <p:grpSpPr>
            <a:xfrm>
              <a:off x="3069508" y="3410979"/>
              <a:ext cx="128815" cy="618773"/>
              <a:chOff x="3085446" y="1701817"/>
              <a:chExt cx="144000" cy="782861"/>
            </a:xfrm>
          </p:grpSpPr>
          <p:grpSp>
            <p:nvGrpSpPr>
              <p:cNvPr id="39" name="组合 26">
                <a:extLst>
                  <a:ext uri="{FF2B5EF4-FFF2-40B4-BE49-F238E27FC236}">
                    <a16:creationId xmlns:a16="http://schemas.microsoft.com/office/drawing/2014/main" id="{D609D4A2-EA78-AF1E-2B85-8CFD9A68E2C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771584">
                <a:off x="3085446" y="1701817"/>
                <a:ext cx="144000" cy="139869"/>
                <a:chOff x="1324012" y="4833511"/>
                <a:chExt cx="425600" cy="425600"/>
              </a:xfrm>
            </p:grpSpPr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CE4ACB48-950C-5165-7CC4-9196ECC787F1}"/>
                    </a:ext>
                  </a:extLst>
                </p:cNvPr>
                <p:cNvSpPr/>
                <p:nvPr/>
              </p:nvSpPr>
              <p:spPr>
                <a:xfrm>
                  <a:off x="1369345" y="4878844"/>
                  <a:ext cx="334934" cy="334934"/>
                </a:xfrm>
                <a:prstGeom prst="ellipse">
                  <a:avLst/>
                </a:prstGeom>
                <a:solidFill>
                  <a:srgbClr val="EA5F04"/>
                </a:solidFill>
                <a:ln>
                  <a:solidFill>
                    <a:srgbClr val="F68D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600">
                    <a:latin typeface="+mj-lt"/>
                  </a:endParaRPr>
                </a:p>
              </p:txBody>
            </p:sp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FF8746B6-BF6F-F193-C92E-2225B1AEC333}"/>
                    </a:ext>
                  </a:extLst>
                </p:cNvPr>
                <p:cNvSpPr/>
                <p:nvPr/>
              </p:nvSpPr>
              <p:spPr>
                <a:xfrm>
                  <a:off x="1324012" y="4833511"/>
                  <a:ext cx="425600" cy="425600"/>
                </a:xfrm>
                <a:prstGeom prst="ellipse">
                  <a:avLst/>
                </a:prstGeom>
                <a:noFill/>
                <a:ln>
                  <a:solidFill>
                    <a:srgbClr val="F68D36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600">
                    <a:latin typeface="+mj-lt"/>
                  </a:endParaRPr>
                </a:p>
              </p:txBody>
            </p:sp>
          </p:grpSp>
          <p:cxnSp>
            <p:nvCxnSpPr>
              <p:cNvPr id="40" name="直接连接符 37">
                <a:extLst>
                  <a:ext uri="{FF2B5EF4-FFF2-40B4-BE49-F238E27FC236}">
                    <a16:creationId xmlns:a16="http://schemas.microsoft.com/office/drawing/2014/main" id="{B81042D4-961E-60FE-8DE5-CC95A34F22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43656" y="1833570"/>
                <a:ext cx="0" cy="651108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0097EA40-D32D-0748-5EDD-9ECFE9A9D819}"/>
                </a:ext>
              </a:extLst>
            </p:cNvPr>
            <p:cNvGrpSpPr/>
            <p:nvPr/>
          </p:nvGrpSpPr>
          <p:grpSpPr>
            <a:xfrm>
              <a:off x="1926124" y="3402229"/>
              <a:ext cx="859471" cy="670852"/>
              <a:chOff x="5042856" y="1275257"/>
              <a:chExt cx="960784" cy="848751"/>
            </a:xfrm>
          </p:grpSpPr>
          <p:grpSp>
            <p:nvGrpSpPr>
              <p:cNvPr id="44" name="组合 174">
                <a:extLst>
                  <a:ext uri="{FF2B5EF4-FFF2-40B4-BE49-F238E27FC236}">
                    <a16:creationId xmlns:a16="http://schemas.microsoft.com/office/drawing/2014/main" id="{2B91164F-D925-A160-B3D4-48767759731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771584">
                <a:off x="5859640" y="1275257"/>
                <a:ext cx="144000" cy="139869"/>
                <a:chOff x="2060663" y="3683310"/>
                <a:chExt cx="425600" cy="425600"/>
              </a:xfrm>
            </p:grpSpPr>
            <p:sp>
              <p:nvSpPr>
                <p:cNvPr id="46" name="椭圆 45">
                  <a:extLst>
                    <a:ext uri="{FF2B5EF4-FFF2-40B4-BE49-F238E27FC236}">
                      <a16:creationId xmlns:a16="http://schemas.microsoft.com/office/drawing/2014/main" id="{CA6B5B4A-889F-07BA-25A8-C65548E01769}"/>
                    </a:ext>
                  </a:extLst>
                </p:cNvPr>
                <p:cNvSpPr/>
                <p:nvPr/>
              </p:nvSpPr>
              <p:spPr>
                <a:xfrm>
                  <a:off x="2106670" y="3725834"/>
                  <a:ext cx="334935" cy="334935"/>
                </a:xfrm>
                <a:prstGeom prst="ellipse">
                  <a:avLst/>
                </a:prstGeom>
                <a:solidFill>
                  <a:srgbClr val="EA5F04"/>
                </a:solidFill>
                <a:ln>
                  <a:solidFill>
                    <a:srgbClr val="F68D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600">
                    <a:latin typeface="+mj-lt"/>
                  </a:endParaRPr>
                </a:p>
              </p:txBody>
            </p:sp>
            <p:sp>
              <p:nvSpPr>
                <p:cNvPr id="47" name="椭圆 46">
                  <a:extLst>
                    <a:ext uri="{FF2B5EF4-FFF2-40B4-BE49-F238E27FC236}">
                      <a16:creationId xmlns:a16="http://schemas.microsoft.com/office/drawing/2014/main" id="{042F61FF-8112-8F5B-DBB0-6D349325A967}"/>
                    </a:ext>
                  </a:extLst>
                </p:cNvPr>
                <p:cNvSpPr/>
                <p:nvPr/>
              </p:nvSpPr>
              <p:spPr>
                <a:xfrm>
                  <a:off x="2060663" y="3683310"/>
                  <a:ext cx="425600" cy="425600"/>
                </a:xfrm>
                <a:prstGeom prst="ellipse">
                  <a:avLst/>
                </a:prstGeom>
                <a:noFill/>
                <a:ln>
                  <a:solidFill>
                    <a:srgbClr val="F68D36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600">
                    <a:latin typeface="+mj-lt"/>
                  </a:endParaRPr>
                </a:p>
              </p:txBody>
            </p:sp>
          </p:grpSp>
          <p:cxnSp>
            <p:nvCxnSpPr>
              <p:cNvPr id="45" name="直接连接符 177">
                <a:extLst>
                  <a:ext uri="{FF2B5EF4-FFF2-40B4-BE49-F238E27FC236}">
                    <a16:creationId xmlns:a16="http://schemas.microsoft.com/office/drawing/2014/main" id="{9386C5BE-896B-4662-84C8-89BC35A282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2856" y="1391132"/>
                <a:ext cx="821668" cy="732876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77D65E18-5793-B1AD-B921-20D7FC5534E5}"/>
                </a:ext>
              </a:extLst>
            </p:cNvPr>
            <p:cNvGrpSpPr/>
            <p:nvPr/>
          </p:nvGrpSpPr>
          <p:grpSpPr>
            <a:xfrm>
              <a:off x="1955900" y="3168947"/>
              <a:ext cx="692179" cy="110552"/>
              <a:chOff x="5821422" y="2090429"/>
              <a:chExt cx="773772" cy="139869"/>
            </a:xfrm>
          </p:grpSpPr>
          <p:cxnSp>
            <p:nvCxnSpPr>
              <p:cNvPr id="49" name="直接连接符 45">
                <a:extLst>
                  <a:ext uri="{FF2B5EF4-FFF2-40B4-BE49-F238E27FC236}">
                    <a16:creationId xmlns:a16="http://schemas.microsoft.com/office/drawing/2014/main" id="{F224DCBD-79F4-3652-7601-AEEC607AA7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21422" y="2161389"/>
                <a:ext cx="654147" cy="10130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grpSp>
            <p:nvGrpSpPr>
              <p:cNvPr id="50" name="组合 158">
                <a:extLst>
                  <a:ext uri="{FF2B5EF4-FFF2-40B4-BE49-F238E27FC236}">
                    <a16:creationId xmlns:a16="http://schemas.microsoft.com/office/drawing/2014/main" id="{309F0C2F-7697-C631-9DCF-3A759DE4E4E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771584">
                <a:off x="6451194" y="2090429"/>
                <a:ext cx="144000" cy="139869"/>
                <a:chOff x="1637499" y="4127456"/>
                <a:chExt cx="425601" cy="425601"/>
              </a:xfrm>
            </p:grpSpPr>
            <p:sp>
              <p:nvSpPr>
                <p:cNvPr id="51" name="椭圆 50">
                  <a:extLst>
                    <a:ext uri="{FF2B5EF4-FFF2-40B4-BE49-F238E27FC236}">
                      <a16:creationId xmlns:a16="http://schemas.microsoft.com/office/drawing/2014/main" id="{2BF481DB-BCE4-9AA2-6DBC-CFF224A41706}"/>
                    </a:ext>
                  </a:extLst>
                </p:cNvPr>
                <p:cNvSpPr/>
                <p:nvPr/>
              </p:nvSpPr>
              <p:spPr>
                <a:xfrm>
                  <a:off x="1687198" y="4176296"/>
                  <a:ext cx="334935" cy="334935"/>
                </a:xfrm>
                <a:prstGeom prst="ellipse">
                  <a:avLst/>
                </a:prstGeom>
                <a:solidFill>
                  <a:srgbClr val="EA5F04"/>
                </a:solidFill>
                <a:ln>
                  <a:solidFill>
                    <a:srgbClr val="F68D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600">
                    <a:latin typeface="+mj-lt"/>
                  </a:endParaRPr>
                </a:p>
              </p:txBody>
            </p:sp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07F74B31-562F-28FB-E12A-D88E4838E2F2}"/>
                    </a:ext>
                  </a:extLst>
                </p:cNvPr>
                <p:cNvSpPr/>
                <p:nvPr/>
              </p:nvSpPr>
              <p:spPr>
                <a:xfrm>
                  <a:off x="1637499" y="4127456"/>
                  <a:ext cx="425601" cy="425601"/>
                </a:xfrm>
                <a:prstGeom prst="ellipse">
                  <a:avLst/>
                </a:prstGeom>
                <a:noFill/>
                <a:ln>
                  <a:solidFill>
                    <a:srgbClr val="F68D36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600">
                    <a:latin typeface="+mj-lt"/>
                  </a:endParaRPr>
                </a:p>
              </p:txBody>
            </p:sp>
          </p:grp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794A6243-4671-EEB2-4D50-73647E0FD089}"/>
                </a:ext>
              </a:extLst>
            </p:cNvPr>
            <p:cNvGrpSpPr/>
            <p:nvPr/>
          </p:nvGrpSpPr>
          <p:grpSpPr>
            <a:xfrm>
              <a:off x="1971352" y="2332920"/>
              <a:ext cx="644569" cy="110552"/>
              <a:chOff x="5101427" y="2941184"/>
              <a:chExt cx="720550" cy="139869"/>
            </a:xfrm>
          </p:grpSpPr>
          <p:grpSp>
            <p:nvGrpSpPr>
              <p:cNvPr id="54" name="组合 174">
                <a:extLst>
                  <a:ext uri="{FF2B5EF4-FFF2-40B4-BE49-F238E27FC236}">
                    <a16:creationId xmlns:a16="http://schemas.microsoft.com/office/drawing/2014/main" id="{140BF73E-B614-B3F3-3C64-0CCB49647E9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771584">
                <a:off x="5677977" y="2941184"/>
                <a:ext cx="144000" cy="139869"/>
                <a:chOff x="1324012" y="4833511"/>
                <a:chExt cx="425600" cy="425600"/>
              </a:xfrm>
            </p:grpSpPr>
            <p:sp>
              <p:nvSpPr>
                <p:cNvPr id="56" name="椭圆 55">
                  <a:extLst>
                    <a:ext uri="{FF2B5EF4-FFF2-40B4-BE49-F238E27FC236}">
                      <a16:creationId xmlns:a16="http://schemas.microsoft.com/office/drawing/2014/main" id="{8EA3202A-E17F-ACCB-C8AD-6DA7C2524436}"/>
                    </a:ext>
                  </a:extLst>
                </p:cNvPr>
                <p:cNvSpPr/>
                <p:nvPr/>
              </p:nvSpPr>
              <p:spPr>
                <a:xfrm>
                  <a:off x="1369345" y="4878844"/>
                  <a:ext cx="334934" cy="334934"/>
                </a:xfrm>
                <a:prstGeom prst="ellipse">
                  <a:avLst/>
                </a:prstGeom>
                <a:solidFill>
                  <a:srgbClr val="EA5F04"/>
                </a:solidFill>
                <a:ln>
                  <a:solidFill>
                    <a:srgbClr val="F68D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600">
                    <a:latin typeface="+mj-lt"/>
                  </a:endParaRPr>
                </a:p>
              </p:txBody>
            </p:sp>
            <p:sp>
              <p:nvSpPr>
                <p:cNvPr id="57" name="椭圆 56">
                  <a:extLst>
                    <a:ext uri="{FF2B5EF4-FFF2-40B4-BE49-F238E27FC236}">
                      <a16:creationId xmlns:a16="http://schemas.microsoft.com/office/drawing/2014/main" id="{5B9E953F-AA31-50FC-8616-02C90111ECCD}"/>
                    </a:ext>
                  </a:extLst>
                </p:cNvPr>
                <p:cNvSpPr/>
                <p:nvPr/>
              </p:nvSpPr>
              <p:spPr>
                <a:xfrm>
                  <a:off x="1324012" y="4833511"/>
                  <a:ext cx="425600" cy="425600"/>
                </a:xfrm>
                <a:prstGeom prst="ellipse">
                  <a:avLst/>
                </a:prstGeom>
                <a:noFill/>
                <a:ln>
                  <a:solidFill>
                    <a:srgbClr val="F68D36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600">
                    <a:latin typeface="+mj-lt"/>
                  </a:endParaRPr>
                </a:p>
              </p:txBody>
            </p:sp>
          </p:grpSp>
          <p:cxnSp>
            <p:nvCxnSpPr>
              <p:cNvPr id="55" name="直接连接符 177">
                <a:extLst>
                  <a:ext uri="{FF2B5EF4-FFF2-40B4-BE49-F238E27FC236}">
                    <a16:creationId xmlns:a16="http://schemas.microsoft.com/office/drawing/2014/main" id="{3A2CA27D-5B70-6695-7EA3-90185EB666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1427" y="3000803"/>
                <a:ext cx="600354" cy="4945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8794BF33-1B73-2837-B082-F84BA9355478}"/>
                </a:ext>
              </a:extLst>
            </p:cNvPr>
            <p:cNvGrpSpPr/>
            <p:nvPr/>
          </p:nvGrpSpPr>
          <p:grpSpPr>
            <a:xfrm>
              <a:off x="4428844" y="3416042"/>
              <a:ext cx="128815" cy="618773"/>
              <a:chOff x="3085446" y="1701817"/>
              <a:chExt cx="144000" cy="782861"/>
            </a:xfrm>
          </p:grpSpPr>
          <p:grpSp>
            <p:nvGrpSpPr>
              <p:cNvPr id="59" name="组合 26">
                <a:extLst>
                  <a:ext uri="{FF2B5EF4-FFF2-40B4-BE49-F238E27FC236}">
                    <a16:creationId xmlns:a16="http://schemas.microsoft.com/office/drawing/2014/main" id="{1A362242-7C9A-5E25-8993-07E2EE58E6C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771584">
                <a:off x="3085446" y="1701817"/>
                <a:ext cx="144000" cy="139869"/>
                <a:chOff x="1324012" y="4833511"/>
                <a:chExt cx="425600" cy="425600"/>
              </a:xfrm>
            </p:grpSpPr>
            <p:sp>
              <p:nvSpPr>
                <p:cNvPr id="61" name="椭圆 60">
                  <a:extLst>
                    <a:ext uri="{FF2B5EF4-FFF2-40B4-BE49-F238E27FC236}">
                      <a16:creationId xmlns:a16="http://schemas.microsoft.com/office/drawing/2014/main" id="{B35B5A7C-269B-E19E-D12C-7DC82DB55919}"/>
                    </a:ext>
                  </a:extLst>
                </p:cNvPr>
                <p:cNvSpPr/>
                <p:nvPr/>
              </p:nvSpPr>
              <p:spPr>
                <a:xfrm>
                  <a:off x="1369345" y="4878844"/>
                  <a:ext cx="334934" cy="334934"/>
                </a:xfrm>
                <a:prstGeom prst="ellipse">
                  <a:avLst/>
                </a:prstGeom>
                <a:solidFill>
                  <a:srgbClr val="EA5F04"/>
                </a:solidFill>
                <a:ln>
                  <a:solidFill>
                    <a:srgbClr val="F68D3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600">
                    <a:latin typeface="+mj-lt"/>
                  </a:endParaRPr>
                </a:p>
              </p:txBody>
            </p:sp>
            <p:sp>
              <p:nvSpPr>
                <p:cNvPr id="62" name="椭圆 61">
                  <a:extLst>
                    <a:ext uri="{FF2B5EF4-FFF2-40B4-BE49-F238E27FC236}">
                      <a16:creationId xmlns:a16="http://schemas.microsoft.com/office/drawing/2014/main" id="{1CE7F161-F023-1ECC-001C-B9AEAD32DE23}"/>
                    </a:ext>
                  </a:extLst>
                </p:cNvPr>
                <p:cNvSpPr/>
                <p:nvPr/>
              </p:nvSpPr>
              <p:spPr>
                <a:xfrm>
                  <a:off x="1324012" y="4833511"/>
                  <a:ext cx="425600" cy="425600"/>
                </a:xfrm>
                <a:prstGeom prst="ellipse">
                  <a:avLst/>
                </a:prstGeom>
                <a:noFill/>
                <a:ln>
                  <a:solidFill>
                    <a:srgbClr val="F68D36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600">
                    <a:latin typeface="+mj-lt"/>
                  </a:endParaRPr>
                </a:p>
              </p:txBody>
            </p:sp>
          </p:grpSp>
          <p:cxnSp>
            <p:nvCxnSpPr>
              <p:cNvPr id="60" name="直接连接符 37">
                <a:extLst>
                  <a:ext uri="{FF2B5EF4-FFF2-40B4-BE49-F238E27FC236}">
                    <a16:creationId xmlns:a16="http://schemas.microsoft.com/office/drawing/2014/main" id="{111DF415-3EF5-0F70-175C-1E6FC87E7C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58896" y="1833570"/>
                <a:ext cx="0" cy="651108"/>
              </a:xfrm>
              <a:prstGeom prst="line">
                <a:avLst/>
              </a:prstGeom>
              <a:ln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176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17" y="1382870"/>
            <a:ext cx="7058766" cy="4609808"/>
          </a:xfrm>
          <a:prstGeom prst="rect">
            <a:avLst/>
          </a:prstGeom>
        </p:spPr>
      </p:pic>
      <p:pic>
        <p:nvPicPr>
          <p:cNvPr id="14" name="Picture 2" descr="E:\3、项目资料\2020年项目\T-Base项目\◆T-Block优化降本项目\Block内部照片\微信图片_20200924155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333" y="1330952"/>
            <a:ext cx="1939855" cy="220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:\3、项目资料\2020年项目\T-Base项目\◆T-Block优化降本项目\Block内部照片\微信图片_2020092415503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334" y="3730414"/>
            <a:ext cx="1939855" cy="22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E:\3、项目资料\2020年项目\T-Base项目\◆T-Block优化降本项目\Block内部照片\微信图片_2020092415503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715" y="1330952"/>
            <a:ext cx="2459245" cy="221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E:\3、项目资料\2020年项目\T-Base项目\◆T-Block优化降本项目\Block内部照片\微信图片_202009241604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715" y="3730415"/>
            <a:ext cx="2459246" cy="22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BFF30D5-5D56-A9E4-EFC4-ED50D27AF87B}"/>
              </a:ext>
            </a:extLst>
          </p:cNvPr>
          <p:cNvGrpSpPr/>
          <p:nvPr/>
        </p:nvGrpSpPr>
        <p:grpSpPr>
          <a:xfrm>
            <a:off x="295040" y="757608"/>
            <a:ext cx="5455319" cy="952381"/>
            <a:chOff x="-843645" y="2067247"/>
            <a:chExt cx="3606609" cy="95238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56DA62A-70C6-2426-0425-C65BDD02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843645" y="2705973"/>
              <a:ext cx="1987955" cy="313655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661D82F-D7F6-5DE2-655E-6D7511AC2B19}"/>
                </a:ext>
              </a:extLst>
            </p:cNvPr>
            <p:cNvSpPr txBox="1"/>
            <p:nvPr/>
          </p:nvSpPr>
          <p:spPr>
            <a:xfrm>
              <a:off x="-474345" y="2067247"/>
              <a:ext cx="32373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1000</a:t>
              </a:r>
              <a:r>
                <a:rPr lang="zh-CN" altLang="en-US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altLang="zh-CN" sz="2400" dirty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Arial" panose="020B0604020202020204" pitchFamily="34" charset="0"/>
                </a:rPr>
                <a:t>Rack layout (7kW/rack)</a:t>
              </a:r>
              <a:endParaRPr lang="zh-CN" altLang="en-US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8302CD8-D55D-3982-1A6B-F2FDCB07C5B4}"/>
              </a:ext>
            </a:extLst>
          </p:cNvPr>
          <p:cNvGrpSpPr/>
          <p:nvPr/>
        </p:nvGrpSpPr>
        <p:grpSpPr>
          <a:xfrm>
            <a:off x="2840176" y="1575133"/>
            <a:ext cx="1494758" cy="451069"/>
            <a:chOff x="-843645" y="2705973"/>
            <a:chExt cx="1987955" cy="41077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8237EA-DBA0-882D-23BA-D82D5DFB0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843645" y="2705973"/>
              <a:ext cx="1987955" cy="313655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A829283-F253-F140-7BE7-92704A8C33B0}"/>
                </a:ext>
              </a:extLst>
            </p:cNvPr>
            <p:cNvSpPr txBox="1"/>
            <p:nvPr/>
          </p:nvSpPr>
          <p:spPr>
            <a:xfrm>
              <a:off x="-784058" y="2836465"/>
              <a:ext cx="1857911" cy="280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Arial" panose="020B0604020202020204" pitchFamily="34" charset="0"/>
                </a:rPr>
                <a:t>diesel oil tank</a:t>
              </a:r>
              <a:endParaRPr lang="zh-CN" altLang="en-US" sz="14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7D70357-DB95-0349-FCAF-984DBCA3C870}"/>
              </a:ext>
            </a:extLst>
          </p:cNvPr>
          <p:cNvGrpSpPr/>
          <p:nvPr/>
        </p:nvGrpSpPr>
        <p:grpSpPr>
          <a:xfrm>
            <a:off x="197207" y="1626551"/>
            <a:ext cx="2659562" cy="356639"/>
            <a:chOff x="-843645" y="2705973"/>
            <a:chExt cx="1987955" cy="31365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66023AD5-E877-265A-19B7-8FF536102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843645" y="2705973"/>
              <a:ext cx="1987955" cy="313655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5B70659-4C3F-996C-F617-1A8980C51890}"/>
                </a:ext>
              </a:extLst>
            </p:cNvPr>
            <p:cNvSpPr txBox="1"/>
            <p:nvPr/>
          </p:nvSpPr>
          <p:spPr>
            <a:xfrm>
              <a:off x="-799132" y="2705973"/>
              <a:ext cx="1857911" cy="270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Arial" panose="020B0604020202020204" pitchFamily="34" charset="0"/>
                </a:rPr>
                <a:t>Diesel container</a:t>
              </a:r>
              <a:endParaRPr lang="zh-CN" altLang="en-US" sz="14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D4BD8F1-747A-3890-0A2F-B97FF56C5561}"/>
              </a:ext>
            </a:extLst>
          </p:cNvPr>
          <p:cNvGrpSpPr/>
          <p:nvPr/>
        </p:nvGrpSpPr>
        <p:grpSpPr>
          <a:xfrm>
            <a:off x="5507823" y="1512130"/>
            <a:ext cx="1677860" cy="344422"/>
            <a:chOff x="-843645" y="2705973"/>
            <a:chExt cx="1987955" cy="313655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9DFDE641-97A2-93B0-CE7E-7AF8B218A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843645" y="2705973"/>
              <a:ext cx="1987955" cy="313655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CCDD47B3-975A-7BA4-10F0-8CE4003BE709}"/>
                </a:ext>
              </a:extLst>
            </p:cNvPr>
            <p:cNvSpPr txBox="1"/>
            <p:nvPr/>
          </p:nvSpPr>
          <p:spPr>
            <a:xfrm>
              <a:off x="-799131" y="2705973"/>
              <a:ext cx="1857911" cy="280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Arial" panose="020B0604020202020204" pitchFamily="34" charset="0"/>
                </a:rPr>
                <a:t>Water treatment</a:t>
              </a:r>
              <a:endParaRPr lang="zh-CN" altLang="en-US" sz="14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92E47B8-FC4A-6F7D-34B7-5A2E98DB3683}"/>
              </a:ext>
            </a:extLst>
          </p:cNvPr>
          <p:cNvGrpSpPr/>
          <p:nvPr/>
        </p:nvGrpSpPr>
        <p:grpSpPr>
          <a:xfrm>
            <a:off x="5107320" y="2091027"/>
            <a:ext cx="2076101" cy="379903"/>
            <a:chOff x="-843645" y="2705973"/>
            <a:chExt cx="2002049" cy="313655"/>
          </a:xfrm>
          <a:noFill/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800045B-9401-EF26-1A5F-06915F732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843645" y="2705973"/>
              <a:ext cx="1987955" cy="313655"/>
            </a:xfrm>
            <a:prstGeom prst="rect">
              <a:avLst/>
            </a:prstGeom>
            <a:grpFill/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B11ACF28-BC7B-448C-14D7-0F1ED17C0632}"/>
                </a:ext>
              </a:extLst>
            </p:cNvPr>
            <p:cNvSpPr txBox="1"/>
            <p:nvPr/>
          </p:nvSpPr>
          <p:spPr>
            <a:xfrm>
              <a:off x="-799133" y="2705973"/>
              <a:ext cx="1957537" cy="254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Arial" panose="020B0604020202020204" pitchFamily="34" charset="0"/>
                </a:rPr>
                <a:t>Medium volt &amp; diesel</a:t>
              </a:r>
              <a:endParaRPr lang="zh-CN" altLang="en-US" sz="14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CD2A8A5-639A-BD97-0B19-4A0548E88597}"/>
              </a:ext>
            </a:extLst>
          </p:cNvPr>
          <p:cNvGrpSpPr/>
          <p:nvPr/>
        </p:nvGrpSpPr>
        <p:grpSpPr>
          <a:xfrm>
            <a:off x="110040" y="4343622"/>
            <a:ext cx="1371627" cy="523220"/>
            <a:chOff x="-843645" y="2705973"/>
            <a:chExt cx="1987955" cy="476481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EB86D869-5B62-E7BD-7F35-9B62DE1E1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843645" y="2705973"/>
              <a:ext cx="1987955" cy="313655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AEDA4D7-E7DF-CAAD-D098-9366E711F51B}"/>
                </a:ext>
              </a:extLst>
            </p:cNvPr>
            <p:cNvSpPr txBox="1"/>
            <p:nvPr/>
          </p:nvSpPr>
          <p:spPr>
            <a:xfrm>
              <a:off x="-799131" y="2705973"/>
              <a:ext cx="1857911" cy="476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Arial" panose="020B0604020202020204" pitchFamily="34" charset="0"/>
                </a:rPr>
                <a:t>Fire depression</a:t>
              </a:r>
              <a:endParaRPr lang="zh-CN" altLang="en-US" sz="14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95E5FCA-E3D1-EA19-FDC9-37B8EDDF722B}"/>
              </a:ext>
            </a:extLst>
          </p:cNvPr>
          <p:cNvGrpSpPr/>
          <p:nvPr/>
        </p:nvGrpSpPr>
        <p:grpSpPr>
          <a:xfrm>
            <a:off x="2350150" y="5015147"/>
            <a:ext cx="2474810" cy="307777"/>
            <a:chOff x="-843645" y="2705973"/>
            <a:chExt cx="1987955" cy="369705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C946D88-7674-9EBA-F0A3-C545CB3A5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843645" y="2705973"/>
              <a:ext cx="1987955" cy="313655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B8C0C79B-F153-F0B0-DB96-93B5DBD95147}"/>
                </a:ext>
              </a:extLst>
            </p:cNvPr>
            <p:cNvSpPr txBox="1"/>
            <p:nvPr/>
          </p:nvSpPr>
          <p:spPr>
            <a:xfrm>
              <a:off x="-799131" y="2705973"/>
              <a:ext cx="1857911" cy="369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Arial" panose="020B0604020202020204" pitchFamily="34" charset="0"/>
                </a:rPr>
                <a:t>DCIM</a:t>
              </a:r>
              <a:endParaRPr lang="zh-CN" altLang="en-US" sz="14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182F8E87-5AE5-DC46-3583-3D9B0BBCEC5F}"/>
              </a:ext>
            </a:extLst>
          </p:cNvPr>
          <p:cNvGrpSpPr/>
          <p:nvPr/>
        </p:nvGrpSpPr>
        <p:grpSpPr>
          <a:xfrm>
            <a:off x="3672111" y="4570238"/>
            <a:ext cx="2209820" cy="307777"/>
            <a:chOff x="-843645" y="2705973"/>
            <a:chExt cx="2032469" cy="3303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3F39543-C6A9-E5F5-6118-3BF3DD5F8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843645" y="2705973"/>
              <a:ext cx="1987955" cy="313655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63CBCA6D-E23D-5F10-DA31-35888FC3DDB8}"/>
                </a:ext>
              </a:extLst>
            </p:cNvPr>
            <p:cNvSpPr txBox="1"/>
            <p:nvPr/>
          </p:nvSpPr>
          <p:spPr>
            <a:xfrm>
              <a:off x="-799131" y="2705973"/>
              <a:ext cx="1987955" cy="330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Arial" panose="020B0604020202020204" pitchFamily="34" charset="0"/>
                </a:rPr>
                <a:t>Public area &amp; corridor</a:t>
              </a:r>
              <a:endParaRPr lang="zh-CN" altLang="en-US" sz="14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5C83A6D6-2AAE-423C-3D39-9C0FCF710B50}"/>
              </a:ext>
            </a:extLst>
          </p:cNvPr>
          <p:cNvGrpSpPr/>
          <p:nvPr/>
        </p:nvGrpSpPr>
        <p:grpSpPr>
          <a:xfrm>
            <a:off x="5643237" y="4035845"/>
            <a:ext cx="1436874" cy="307777"/>
            <a:chOff x="-843645" y="2705973"/>
            <a:chExt cx="1987955" cy="330370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F9A5E2E7-6E24-2D92-6A77-BB22FCCA5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843645" y="2705973"/>
              <a:ext cx="1987955" cy="313655"/>
            </a:xfrm>
            <a:prstGeom prst="rect">
              <a:avLst/>
            </a:prstGeom>
          </p:spPr>
        </p:pic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C0BCC726-907F-392F-CF57-6E48C7A9CDA4}"/>
                </a:ext>
              </a:extLst>
            </p:cNvPr>
            <p:cNvSpPr txBox="1"/>
            <p:nvPr/>
          </p:nvSpPr>
          <p:spPr>
            <a:xfrm>
              <a:off x="-799131" y="2705973"/>
              <a:ext cx="1857910" cy="330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+mj-lt"/>
                  <a:cs typeface="Arial" panose="020B0604020202020204" pitchFamily="34" charset="0"/>
                </a:rPr>
                <a:t>Illumination</a:t>
              </a:r>
              <a:endParaRPr lang="zh-CN" altLang="en-US" sz="1400" b="1" dirty="0"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22" name="图片 43">
            <a:extLst>
              <a:ext uri="{FF2B5EF4-FFF2-40B4-BE49-F238E27FC236}">
                <a16:creationId xmlns:a16="http://schemas.microsoft.com/office/drawing/2014/main" id="{3A2D1DD5-BB89-3F94-F323-C6BA2BA3AED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87433" y="184015"/>
            <a:ext cx="834238" cy="27864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8A1D776-5050-EC52-C394-DE79C348CE2A}"/>
              </a:ext>
            </a:extLst>
          </p:cNvPr>
          <p:cNvSpPr txBox="1"/>
          <p:nvPr/>
        </p:nvSpPr>
        <p:spPr>
          <a:xfrm>
            <a:off x="872500" y="312517"/>
            <a:ext cx="620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  <a:sym typeface="+mn-ea"/>
              </a:rPr>
              <a:t>Pre-BLOCK Container</a:t>
            </a:r>
          </a:p>
        </p:txBody>
      </p:sp>
    </p:spTree>
    <p:extLst>
      <p:ext uri="{BB962C8B-B14F-4D97-AF65-F5344CB8AC3E}">
        <p14:creationId xmlns:p14="http://schemas.microsoft.com/office/powerpoint/2010/main" val="125502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872500" y="312517"/>
            <a:ext cx="620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  <a:sym typeface="+mn-ea"/>
              </a:rPr>
              <a:t>Power Supply Chain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 t="11632" b="8395"/>
          <a:stretch/>
        </p:blipFill>
        <p:spPr>
          <a:xfrm>
            <a:off x="486715" y="2033055"/>
            <a:ext cx="10972797" cy="3811662"/>
          </a:xfrm>
          <a:prstGeom prst="roundRect">
            <a:avLst>
              <a:gd name="adj" fmla="val 3923"/>
            </a:avLst>
          </a:prstGeom>
        </p:spPr>
      </p:pic>
      <p:sp>
        <p:nvSpPr>
          <p:cNvPr id="16" name="矩形: 圆角 15"/>
          <p:cNvSpPr/>
          <p:nvPr/>
        </p:nvSpPr>
        <p:spPr>
          <a:xfrm>
            <a:off x="1503545" y="2061304"/>
            <a:ext cx="2083633" cy="3762531"/>
          </a:xfrm>
          <a:prstGeom prst="roundRect">
            <a:avLst/>
          </a:prstGeom>
          <a:noFill/>
          <a:ln w="19050">
            <a:solidFill>
              <a:schemeClr val="tx2">
                <a:lumMod val="75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>
            <a:off x="3679619" y="2063804"/>
            <a:ext cx="5124136" cy="3762531"/>
          </a:xfrm>
          <a:prstGeom prst="roundRect">
            <a:avLst/>
          </a:prstGeom>
          <a:noFill/>
          <a:ln w="19050">
            <a:solidFill>
              <a:schemeClr val="tx2">
                <a:lumMod val="75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8911182" y="2069269"/>
            <a:ext cx="2173577" cy="3762531"/>
          </a:xfrm>
          <a:prstGeom prst="roundRect">
            <a:avLst/>
          </a:prstGeom>
          <a:noFill/>
          <a:ln w="19050">
            <a:solidFill>
              <a:schemeClr val="tx2">
                <a:lumMod val="75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/>
          <p:cNvSpPr/>
          <p:nvPr/>
        </p:nvSpPr>
        <p:spPr>
          <a:xfrm>
            <a:off x="486715" y="2063804"/>
            <a:ext cx="911900" cy="3762531"/>
          </a:xfrm>
          <a:prstGeom prst="roundRect">
            <a:avLst/>
          </a:prstGeom>
          <a:noFill/>
          <a:ln w="19050">
            <a:solidFill>
              <a:schemeClr val="tx2">
                <a:lumMod val="75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0" name="表格 20"/>
          <p:cNvGraphicFramePr>
            <a:graphicFrameLocks noGrp="1"/>
          </p:cNvGraphicFramePr>
          <p:nvPr/>
        </p:nvGraphicFramePr>
        <p:xfrm>
          <a:off x="423143" y="5841325"/>
          <a:ext cx="1109272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4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5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9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3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j-lt"/>
                        </a:rPr>
                        <a:t>Diesel cabinet</a:t>
                      </a:r>
                      <a:endParaRPr lang="zh-CN" altLang="en-US" sz="1400" b="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chemeClr val="tx2">
                            <a:lumMod val="40000"/>
                            <a:lumOff val="60000"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j-lt"/>
                        </a:rPr>
                        <a:t>Medium volt cabinet</a:t>
                      </a:r>
                      <a:endParaRPr lang="zh-CN" altLang="en-US" sz="1400" b="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chemeClr val="tx2">
                            <a:lumMod val="40000"/>
                            <a:lumOff val="60000"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j-lt"/>
                        </a:rPr>
                        <a:t>10KV AC input/ UPS or HVDC power container</a:t>
                      </a:r>
                      <a:endParaRPr lang="zh-CN" altLang="en-US" sz="1400" b="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chemeClr val="tx2">
                            <a:lumMod val="40000"/>
                            <a:lumOff val="60000"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BOX</a:t>
                      </a:r>
                      <a:r>
                        <a:rPr lang="zh-CN" altLang="en-US" sz="1400" b="0" dirty="0">
                          <a:latin typeface="+mj-lt"/>
                        </a:rPr>
                        <a:t> </a:t>
                      </a:r>
                      <a:r>
                        <a:rPr lang="en-US" altLang="zh-CN" sz="1400" b="0" dirty="0">
                          <a:latin typeface="+mj-lt"/>
                        </a:rPr>
                        <a:t>container</a:t>
                      </a:r>
                      <a:endParaRPr lang="zh-CN" altLang="en-US" sz="1400" b="0" dirty="0">
                        <a:latin typeface="+mj-lt"/>
                      </a:endParaRPr>
                    </a:p>
                  </a:txBody>
                  <a:tcPr>
                    <a:gradFill>
                      <a:gsLst>
                        <a:gs pos="0">
                          <a:schemeClr val="tx2">
                            <a:lumMod val="40000"/>
                            <a:lumOff val="60000"/>
                          </a:schemeClr>
                        </a:gs>
                        <a:gs pos="100000">
                          <a:schemeClr val="accent1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箭头: 五边形 1">
            <a:extLst>
              <a:ext uri="{FF2B5EF4-FFF2-40B4-BE49-F238E27FC236}">
                <a16:creationId xmlns:a16="http://schemas.microsoft.com/office/drawing/2014/main" id="{74B2F097-A78A-0024-D44D-FA9363B12894}"/>
              </a:ext>
            </a:extLst>
          </p:cNvPr>
          <p:cNvSpPr/>
          <p:nvPr/>
        </p:nvSpPr>
        <p:spPr>
          <a:xfrm>
            <a:off x="486714" y="1468923"/>
            <a:ext cx="1403321" cy="558799"/>
          </a:xfrm>
          <a:prstGeom prst="homePlate">
            <a:avLst/>
          </a:prstGeom>
          <a:solidFill>
            <a:srgbClr val="A3A3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Dual input</a:t>
            </a:r>
            <a:endParaRPr lang="zh-CN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1EE546C9-0002-E8B9-3E3E-C07C8D06198C}"/>
              </a:ext>
            </a:extLst>
          </p:cNvPr>
          <p:cNvSpPr/>
          <p:nvPr/>
        </p:nvSpPr>
        <p:spPr>
          <a:xfrm>
            <a:off x="1661959" y="1475241"/>
            <a:ext cx="1458645" cy="558800"/>
          </a:xfrm>
          <a:prstGeom prst="chevron">
            <a:avLst/>
          </a:prstGeom>
          <a:solidFill>
            <a:srgbClr val="A3A3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volt cabinet</a:t>
            </a:r>
            <a:endParaRPr lang="zh-CN" alt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A424D80E-2123-EC50-A86E-0BCCB2B2A2C8}"/>
              </a:ext>
            </a:extLst>
          </p:cNvPr>
          <p:cNvSpPr/>
          <p:nvPr/>
        </p:nvSpPr>
        <p:spPr>
          <a:xfrm>
            <a:off x="2866322" y="1468839"/>
            <a:ext cx="1458645" cy="558800"/>
          </a:xfrm>
          <a:prstGeom prst="chevron">
            <a:avLst/>
          </a:prstGeom>
          <a:solidFill>
            <a:srgbClr val="A3A3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volt Transformer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箭头: V 形 5">
            <a:extLst>
              <a:ext uri="{FF2B5EF4-FFF2-40B4-BE49-F238E27FC236}">
                <a16:creationId xmlns:a16="http://schemas.microsoft.com/office/drawing/2014/main" id="{AD148378-80B4-ECCC-EA75-80F90742F389}"/>
              </a:ext>
            </a:extLst>
          </p:cNvPr>
          <p:cNvSpPr/>
          <p:nvPr/>
        </p:nvSpPr>
        <p:spPr>
          <a:xfrm>
            <a:off x="4106269" y="1468839"/>
            <a:ext cx="1432440" cy="558800"/>
          </a:xfrm>
          <a:prstGeom prst="chevron">
            <a:avLst/>
          </a:prstGeom>
          <a:solidFill>
            <a:srgbClr val="A3A3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 input cabinet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箭头: V 形 6">
            <a:extLst>
              <a:ext uri="{FF2B5EF4-FFF2-40B4-BE49-F238E27FC236}">
                <a16:creationId xmlns:a16="http://schemas.microsoft.com/office/drawing/2014/main" id="{FE93D751-53A5-7878-797E-4108A67E0EA1}"/>
              </a:ext>
            </a:extLst>
          </p:cNvPr>
          <p:cNvSpPr/>
          <p:nvPr/>
        </p:nvSpPr>
        <p:spPr>
          <a:xfrm>
            <a:off x="5310632" y="1475241"/>
            <a:ext cx="1342022" cy="558800"/>
          </a:xfrm>
          <a:prstGeom prst="chevron">
            <a:avLst/>
          </a:prstGeom>
          <a:solidFill>
            <a:srgbClr val="A3A3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箭头: V 形 9">
            <a:extLst>
              <a:ext uri="{FF2B5EF4-FFF2-40B4-BE49-F238E27FC236}">
                <a16:creationId xmlns:a16="http://schemas.microsoft.com/office/drawing/2014/main" id="{2DC1A2E0-F40A-F844-3B97-AA03645AB844}"/>
              </a:ext>
            </a:extLst>
          </p:cNvPr>
          <p:cNvSpPr/>
          <p:nvPr/>
        </p:nvSpPr>
        <p:spPr>
          <a:xfrm>
            <a:off x="6442632" y="1468525"/>
            <a:ext cx="1403321" cy="558800"/>
          </a:xfrm>
          <a:prstGeom prst="chevron">
            <a:avLst/>
          </a:prstGeom>
          <a:solidFill>
            <a:srgbClr val="A3A3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 Output cabinet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箭头: V 形 21">
            <a:extLst>
              <a:ext uri="{FF2B5EF4-FFF2-40B4-BE49-F238E27FC236}">
                <a16:creationId xmlns:a16="http://schemas.microsoft.com/office/drawing/2014/main" id="{AE5E620F-C63F-2969-89B9-6E5BA955D0EC}"/>
              </a:ext>
            </a:extLst>
          </p:cNvPr>
          <p:cNvSpPr/>
          <p:nvPr/>
        </p:nvSpPr>
        <p:spPr>
          <a:xfrm>
            <a:off x="7604661" y="1457751"/>
            <a:ext cx="1429526" cy="558800"/>
          </a:xfrm>
          <a:prstGeom prst="chevron">
            <a:avLst/>
          </a:prstGeom>
          <a:solidFill>
            <a:srgbClr val="A3A3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cabinet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箭头: V 形 22">
            <a:extLst>
              <a:ext uri="{FF2B5EF4-FFF2-40B4-BE49-F238E27FC236}">
                <a16:creationId xmlns:a16="http://schemas.microsoft.com/office/drawing/2014/main" id="{7191F772-9580-CF47-9B3C-43EFAC58DF0F}"/>
              </a:ext>
            </a:extLst>
          </p:cNvPr>
          <p:cNvSpPr/>
          <p:nvPr/>
        </p:nvSpPr>
        <p:spPr>
          <a:xfrm>
            <a:off x="8818403" y="1465863"/>
            <a:ext cx="1377812" cy="558800"/>
          </a:xfrm>
          <a:prstGeom prst="chevron">
            <a:avLst/>
          </a:prstGeom>
          <a:solidFill>
            <a:srgbClr val="A3A3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Busway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箭头: V 形 23">
            <a:extLst>
              <a:ext uri="{FF2B5EF4-FFF2-40B4-BE49-F238E27FC236}">
                <a16:creationId xmlns:a16="http://schemas.microsoft.com/office/drawing/2014/main" id="{595A9E67-AEDA-9E0C-1CD7-48F36FB05F1E}"/>
              </a:ext>
            </a:extLst>
          </p:cNvPr>
          <p:cNvSpPr/>
          <p:nvPr/>
        </p:nvSpPr>
        <p:spPr>
          <a:xfrm>
            <a:off x="9986194" y="1474255"/>
            <a:ext cx="1473319" cy="558800"/>
          </a:xfrm>
          <a:prstGeom prst="chevron">
            <a:avLst/>
          </a:prstGeom>
          <a:solidFill>
            <a:srgbClr val="A3A3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</a:t>
            </a:r>
            <a:endParaRPr lang="zh-CN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5AA4E00-F081-1540-B7FA-21F4783459D9}"/>
              </a:ext>
            </a:extLst>
          </p:cNvPr>
          <p:cNvSpPr txBox="1"/>
          <p:nvPr/>
        </p:nvSpPr>
        <p:spPr>
          <a:xfrm>
            <a:off x="853639" y="757608"/>
            <a:ext cx="489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2N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，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T3/T4 Level</a:t>
            </a:r>
          </a:p>
        </p:txBody>
      </p:sp>
    </p:spTree>
    <p:extLst>
      <p:ext uri="{BB962C8B-B14F-4D97-AF65-F5344CB8AC3E}">
        <p14:creationId xmlns:p14="http://schemas.microsoft.com/office/powerpoint/2010/main" val="28323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50333" y="-732424"/>
            <a:ext cx="6204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  <a:sym typeface="+mn-ea"/>
              </a:rPr>
              <a:t>Power supply Container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38" y="1251742"/>
            <a:ext cx="3203352" cy="18515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953" r="8148"/>
          <a:stretch>
            <a:fillRect/>
          </a:stretch>
        </p:blipFill>
        <p:spPr>
          <a:xfrm>
            <a:off x="319338" y="4189689"/>
            <a:ext cx="3203352" cy="196309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7" b="30113"/>
          <a:stretch/>
        </p:blipFill>
        <p:spPr>
          <a:xfrm>
            <a:off x="3880423" y="4187253"/>
            <a:ext cx="4431153" cy="196309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" t="5384" r="412" b="12878"/>
          <a:stretch/>
        </p:blipFill>
        <p:spPr>
          <a:xfrm>
            <a:off x="8577350" y="4197695"/>
            <a:ext cx="3362717" cy="1952653"/>
          </a:xfrm>
          <a:prstGeom prst="rect">
            <a:avLst/>
          </a:prstGeom>
        </p:spPr>
      </p:pic>
      <p:pic>
        <p:nvPicPr>
          <p:cNvPr id="3074" name="图片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973" y="1251743"/>
            <a:ext cx="4478045" cy="185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312" y="1251743"/>
            <a:ext cx="3404755" cy="1933030"/>
          </a:xfrm>
          <a:prstGeom prst="rect">
            <a:avLst/>
          </a:prstGeom>
        </p:spPr>
      </p:pic>
      <p:graphicFrame>
        <p:nvGraphicFramePr>
          <p:cNvPr id="18" name="图示 17"/>
          <p:cNvGraphicFramePr/>
          <p:nvPr/>
        </p:nvGraphicFramePr>
        <p:xfrm>
          <a:off x="419892" y="3668955"/>
          <a:ext cx="11534029" cy="40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2CCE372B-288E-AE5D-469F-9EDA179912F0}"/>
              </a:ext>
            </a:extLst>
          </p:cNvPr>
          <p:cNvSpPr txBox="1"/>
          <p:nvPr/>
        </p:nvSpPr>
        <p:spPr>
          <a:xfrm>
            <a:off x="872500" y="312517"/>
            <a:ext cx="620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  <a:sym typeface="+mn-ea"/>
              </a:rPr>
              <a:t>Power Supply Container</a:t>
            </a:r>
          </a:p>
        </p:txBody>
      </p:sp>
      <p:graphicFrame>
        <p:nvGraphicFramePr>
          <p:cNvPr id="3" name="图示 2">
            <a:extLst>
              <a:ext uri="{FF2B5EF4-FFF2-40B4-BE49-F238E27FC236}">
                <a16:creationId xmlns:a16="http://schemas.microsoft.com/office/drawing/2014/main" id="{7EF52006-B13E-23CA-39C2-F86937D91105}"/>
              </a:ext>
            </a:extLst>
          </p:cNvPr>
          <p:cNvGraphicFramePr/>
          <p:nvPr/>
        </p:nvGraphicFramePr>
        <p:xfrm>
          <a:off x="359288" y="3171734"/>
          <a:ext cx="11594633" cy="40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210E3AFF-5064-98E8-E1DC-FF79E77C040D}"/>
              </a:ext>
            </a:extLst>
          </p:cNvPr>
          <p:cNvSpPr txBox="1"/>
          <p:nvPr/>
        </p:nvSpPr>
        <p:spPr>
          <a:xfrm>
            <a:off x="853639" y="757608"/>
            <a:ext cx="489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2N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，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T3/T4 Level</a:t>
            </a:r>
          </a:p>
        </p:txBody>
      </p:sp>
    </p:spTree>
    <p:extLst>
      <p:ext uri="{BB962C8B-B14F-4D97-AF65-F5344CB8AC3E}">
        <p14:creationId xmlns:p14="http://schemas.microsoft.com/office/powerpoint/2010/main" val="188654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94DE477-39AA-D2CC-F7AC-1915946F3CF3}"/>
              </a:ext>
            </a:extLst>
          </p:cNvPr>
          <p:cNvSpPr/>
          <p:nvPr/>
        </p:nvSpPr>
        <p:spPr>
          <a:xfrm>
            <a:off x="8074131" y="1571178"/>
            <a:ext cx="2602928" cy="6520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767BE51-F3E4-4D19-8B50-A9A41B895E48}"/>
              </a:ext>
            </a:extLst>
          </p:cNvPr>
          <p:cNvSpPr/>
          <p:nvPr/>
        </p:nvSpPr>
        <p:spPr>
          <a:xfrm>
            <a:off x="4591588" y="1580452"/>
            <a:ext cx="2602928" cy="6520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205642F-9429-A6EE-07AD-C77C1863C832}"/>
              </a:ext>
            </a:extLst>
          </p:cNvPr>
          <p:cNvSpPr/>
          <p:nvPr/>
        </p:nvSpPr>
        <p:spPr>
          <a:xfrm>
            <a:off x="1186543" y="1604337"/>
            <a:ext cx="2602928" cy="6520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5361656-30DA-95DB-1EA8-96D4003C8577}"/>
              </a:ext>
            </a:extLst>
          </p:cNvPr>
          <p:cNvSpPr txBox="1"/>
          <p:nvPr/>
        </p:nvSpPr>
        <p:spPr>
          <a:xfrm>
            <a:off x="910091" y="322639"/>
            <a:ext cx="823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Data Center Challenges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8788FCE-908B-C16E-968F-196EB6F5A1E3}"/>
              </a:ext>
            </a:extLst>
          </p:cNvPr>
          <p:cNvSpPr txBox="1"/>
          <p:nvPr/>
        </p:nvSpPr>
        <p:spPr>
          <a:xfrm>
            <a:off x="740822" y="888325"/>
            <a:ext cx="110346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High TCO for Traditional Data Center during lifespan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D8FA690D-274A-AAED-34CF-B29E7B429769}"/>
              </a:ext>
            </a:extLst>
          </p:cNvPr>
          <p:cNvSpPr/>
          <p:nvPr/>
        </p:nvSpPr>
        <p:spPr>
          <a:xfrm>
            <a:off x="1273592" y="1783327"/>
            <a:ext cx="2438381" cy="346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consumption</a:t>
            </a:r>
          </a:p>
        </p:txBody>
      </p:sp>
      <p:sp>
        <p:nvSpPr>
          <p:cNvPr id="88" name="椭圆 87">
            <a:extLst>
              <a:ext uri="{FF2B5EF4-FFF2-40B4-BE49-F238E27FC236}">
                <a16:creationId xmlns:a16="http://schemas.microsoft.com/office/drawing/2014/main" id="{747DA52F-276B-C3A3-FD0F-1D02CEAEEF59}"/>
              </a:ext>
            </a:extLst>
          </p:cNvPr>
          <p:cNvSpPr/>
          <p:nvPr/>
        </p:nvSpPr>
        <p:spPr>
          <a:xfrm>
            <a:off x="1705563" y="3146163"/>
            <a:ext cx="1001486" cy="100148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100%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3E26377C-AD48-08CF-9C5E-D091379914B3}"/>
              </a:ext>
            </a:extLst>
          </p:cNvPr>
          <p:cNvSpPr/>
          <p:nvPr/>
        </p:nvSpPr>
        <p:spPr>
          <a:xfrm rot="900000" flipH="1">
            <a:off x="2825132" y="3313275"/>
            <a:ext cx="440131" cy="970416"/>
          </a:xfrm>
          <a:custGeom>
            <a:avLst/>
            <a:gdLst>
              <a:gd name="T0" fmla="*/ 5930 w 6178"/>
              <a:gd name="T1" fmla="*/ 6326 h 6868"/>
              <a:gd name="T2" fmla="*/ 4682 w 6178"/>
              <a:gd name="T3" fmla="*/ 5255 h 6868"/>
              <a:gd name="T4" fmla="*/ 4037 w 6178"/>
              <a:gd name="T5" fmla="*/ 3157 h 6868"/>
              <a:gd name="T6" fmla="*/ 5500 w 6178"/>
              <a:gd name="T7" fmla="*/ 3157 h 6868"/>
              <a:gd name="T8" fmla="*/ 5701 w 6178"/>
              <a:gd name="T9" fmla="*/ 2671 h 6868"/>
              <a:gd name="T10" fmla="*/ 3141 w 6178"/>
              <a:gd name="T11" fmla="*/ 111 h 6868"/>
              <a:gd name="T12" fmla="*/ 2739 w 6178"/>
              <a:gd name="T13" fmla="*/ 111 h 6868"/>
              <a:gd name="T14" fmla="*/ 179 w 6178"/>
              <a:gd name="T15" fmla="*/ 2671 h 6868"/>
              <a:gd name="T16" fmla="*/ 380 w 6178"/>
              <a:gd name="T17" fmla="*/ 3157 h 6868"/>
              <a:gd name="T18" fmla="*/ 1519 w 6178"/>
              <a:gd name="T19" fmla="*/ 3157 h 6868"/>
              <a:gd name="T20" fmla="*/ 4277 w 6178"/>
              <a:gd name="T21" fmla="*/ 6676 h 6868"/>
              <a:gd name="T22" fmla="*/ 5709 w 6178"/>
              <a:gd name="T23" fmla="*/ 6856 h 6868"/>
              <a:gd name="T24" fmla="*/ 5785 w 6178"/>
              <a:gd name="T25" fmla="*/ 6855 h 6868"/>
              <a:gd name="T26" fmla="*/ 5930 w 6178"/>
              <a:gd name="T27" fmla="*/ 6326 h 6868"/>
              <a:gd name="T28" fmla="*/ 4793 w 6178"/>
              <a:gd name="T29" fmla="*/ 6217 h 6868"/>
              <a:gd name="T30" fmla="*/ 4434 w 6178"/>
              <a:gd name="T31" fmla="*/ 6130 h 6868"/>
              <a:gd name="T32" fmla="*/ 2086 w 6178"/>
              <a:gd name="T33" fmla="*/ 2928 h 6868"/>
              <a:gd name="T34" fmla="*/ 2087 w 6178"/>
              <a:gd name="T35" fmla="*/ 2882 h 6868"/>
              <a:gd name="T36" fmla="*/ 1802 w 6178"/>
              <a:gd name="T37" fmla="*/ 2588 h 6868"/>
              <a:gd name="T38" fmla="*/ 1067 w 6178"/>
              <a:gd name="T39" fmla="*/ 2588 h 6868"/>
              <a:gd name="T40" fmla="*/ 2940 w 6178"/>
              <a:gd name="T41" fmla="*/ 715 h 6868"/>
              <a:gd name="T42" fmla="*/ 4813 w 6178"/>
              <a:gd name="T43" fmla="*/ 2588 h 6868"/>
              <a:gd name="T44" fmla="*/ 3793 w 6178"/>
              <a:gd name="T45" fmla="*/ 2588 h 6868"/>
              <a:gd name="T46" fmla="*/ 3518 w 6178"/>
              <a:gd name="T47" fmla="*/ 2803 h 6868"/>
              <a:gd name="T48" fmla="*/ 3487 w 6178"/>
              <a:gd name="T49" fmla="*/ 2973 h 6868"/>
              <a:gd name="T50" fmla="*/ 4232 w 6178"/>
              <a:gd name="T51" fmla="*/ 5602 h 6868"/>
              <a:gd name="T52" fmla="*/ 4816 w 6178"/>
              <a:gd name="T53" fmla="*/ 6222 h 6868"/>
              <a:gd name="T54" fmla="*/ 4793 w 6178"/>
              <a:gd name="T55" fmla="*/ 6217 h 6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178" h="6868">
                <a:moveTo>
                  <a:pt x="5930" y="6326"/>
                </a:moveTo>
                <a:cubicBezTo>
                  <a:pt x="5398" y="6009"/>
                  <a:pt x="4986" y="5649"/>
                  <a:pt x="4682" y="5255"/>
                </a:cubicBezTo>
                <a:cubicBezTo>
                  <a:pt x="4132" y="4542"/>
                  <a:pt x="3973" y="3800"/>
                  <a:pt x="4037" y="3157"/>
                </a:cubicBezTo>
                <a:lnTo>
                  <a:pt x="5500" y="3157"/>
                </a:lnTo>
                <a:cubicBezTo>
                  <a:pt x="5753" y="3157"/>
                  <a:pt x="5880" y="2851"/>
                  <a:pt x="5701" y="2671"/>
                </a:cubicBezTo>
                <a:lnTo>
                  <a:pt x="3141" y="111"/>
                </a:lnTo>
                <a:cubicBezTo>
                  <a:pt x="3030" y="0"/>
                  <a:pt x="2850" y="0"/>
                  <a:pt x="2739" y="111"/>
                </a:cubicBezTo>
                <a:lnTo>
                  <a:pt x="179" y="2671"/>
                </a:lnTo>
                <a:cubicBezTo>
                  <a:pt x="0" y="2851"/>
                  <a:pt x="127" y="3157"/>
                  <a:pt x="380" y="3157"/>
                </a:cubicBezTo>
                <a:lnTo>
                  <a:pt x="1519" y="3157"/>
                </a:lnTo>
                <a:cubicBezTo>
                  <a:pt x="1587" y="4785"/>
                  <a:pt x="2697" y="6221"/>
                  <a:pt x="4277" y="6676"/>
                </a:cubicBezTo>
                <a:cubicBezTo>
                  <a:pt x="4808" y="6830"/>
                  <a:pt x="5248" y="6868"/>
                  <a:pt x="5709" y="6856"/>
                </a:cubicBezTo>
                <a:cubicBezTo>
                  <a:pt x="5761" y="6855"/>
                  <a:pt x="5775" y="6855"/>
                  <a:pt x="5785" y="6855"/>
                </a:cubicBezTo>
                <a:cubicBezTo>
                  <a:pt x="6074" y="6855"/>
                  <a:pt x="6178" y="6474"/>
                  <a:pt x="5930" y="6326"/>
                </a:cubicBezTo>
                <a:close/>
                <a:moveTo>
                  <a:pt x="4793" y="6217"/>
                </a:moveTo>
                <a:cubicBezTo>
                  <a:pt x="4678" y="6195"/>
                  <a:pt x="4559" y="6166"/>
                  <a:pt x="4434" y="6130"/>
                </a:cubicBezTo>
                <a:cubicBezTo>
                  <a:pt x="3026" y="5723"/>
                  <a:pt x="2054" y="4397"/>
                  <a:pt x="2086" y="2928"/>
                </a:cubicBezTo>
                <a:cubicBezTo>
                  <a:pt x="2086" y="2903"/>
                  <a:pt x="2086" y="2894"/>
                  <a:pt x="2087" y="2882"/>
                </a:cubicBezTo>
                <a:cubicBezTo>
                  <a:pt x="2092" y="2721"/>
                  <a:pt x="1963" y="2588"/>
                  <a:pt x="1802" y="2588"/>
                </a:cubicBezTo>
                <a:lnTo>
                  <a:pt x="1067" y="2588"/>
                </a:lnTo>
                <a:lnTo>
                  <a:pt x="2940" y="715"/>
                </a:lnTo>
                <a:lnTo>
                  <a:pt x="4813" y="2588"/>
                </a:lnTo>
                <a:lnTo>
                  <a:pt x="3793" y="2588"/>
                </a:lnTo>
                <a:cubicBezTo>
                  <a:pt x="3663" y="2588"/>
                  <a:pt x="3549" y="2677"/>
                  <a:pt x="3518" y="2803"/>
                </a:cubicBezTo>
                <a:cubicBezTo>
                  <a:pt x="3509" y="2838"/>
                  <a:pt x="3497" y="2895"/>
                  <a:pt x="3487" y="2973"/>
                </a:cubicBezTo>
                <a:cubicBezTo>
                  <a:pt x="3374" y="3779"/>
                  <a:pt x="3547" y="4715"/>
                  <a:pt x="4232" y="5602"/>
                </a:cubicBezTo>
                <a:cubicBezTo>
                  <a:pt x="4399" y="5819"/>
                  <a:pt x="4593" y="6026"/>
                  <a:pt x="4816" y="6222"/>
                </a:cubicBezTo>
                <a:lnTo>
                  <a:pt x="4793" y="62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1C59041D-2475-C394-6E7D-682BC8C7FCF0}"/>
              </a:ext>
            </a:extLst>
          </p:cNvPr>
          <p:cNvSpPr txBox="1"/>
          <p:nvPr/>
        </p:nvSpPr>
        <p:spPr>
          <a:xfrm>
            <a:off x="1373338" y="5527579"/>
            <a:ext cx="2164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Decadal Energy Consumption Growth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2308DC7-2B80-7560-8BE5-3022EB8D87CA}"/>
              </a:ext>
            </a:extLst>
          </p:cNvPr>
          <p:cNvSpPr txBox="1"/>
          <p:nvPr/>
        </p:nvSpPr>
        <p:spPr>
          <a:xfrm>
            <a:off x="1373338" y="4640018"/>
            <a:ext cx="22500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DC energy consumption in 2020~2030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E3E9A9C0-1A81-AB5E-6E56-588E856D635F}"/>
              </a:ext>
            </a:extLst>
          </p:cNvPr>
          <p:cNvSpPr/>
          <p:nvPr/>
        </p:nvSpPr>
        <p:spPr>
          <a:xfrm>
            <a:off x="1186543" y="1604337"/>
            <a:ext cx="2602928" cy="4546666"/>
          </a:xfrm>
          <a:custGeom>
            <a:avLst/>
            <a:gdLst>
              <a:gd name="connsiteX0" fmla="*/ 0 w 4356942"/>
              <a:gd name="connsiteY0" fmla="*/ 0 h 4520179"/>
              <a:gd name="connsiteX1" fmla="*/ 4356943 w 4356942"/>
              <a:gd name="connsiteY1" fmla="*/ 0 h 4520179"/>
              <a:gd name="connsiteX2" fmla="*/ 4356943 w 4356942"/>
              <a:gd name="connsiteY2" fmla="*/ 4520180 h 4520179"/>
              <a:gd name="connsiteX3" fmla="*/ 0 w 4356942"/>
              <a:gd name="connsiteY3" fmla="*/ 4520180 h 452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6942" h="4520179">
                <a:moveTo>
                  <a:pt x="0" y="0"/>
                </a:moveTo>
                <a:lnTo>
                  <a:pt x="4356943" y="0"/>
                </a:lnTo>
                <a:lnTo>
                  <a:pt x="4356943" y="4520180"/>
                </a:lnTo>
                <a:lnTo>
                  <a:pt x="0" y="4520180"/>
                </a:lnTo>
                <a:close/>
              </a:path>
            </a:pathLst>
          </a:custGeom>
          <a:noFill/>
          <a:ln w="661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+mj-lt"/>
            </a:endParaRPr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2A5BB6EC-446F-8565-1894-7C5074BE40B0}"/>
              </a:ext>
            </a:extLst>
          </p:cNvPr>
          <p:cNvSpPr/>
          <p:nvPr/>
        </p:nvSpPr>
        <p:spPr>
          <a:xfrm>
            <a:off x="5221065" y="3119677"/>
            <a:ext cx="1001486" cy="100148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100%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437BA8EA-0CE3-BBED-A325-6A38483B59DA}"/>
              </a:ext>
            </a:extLst>
          </p:cNvPr>
          <p:cNvSpPr/>
          <p:nvPr/>
        </p:nvSpPr>
        <p:spPr>
          <a:xfrm rot="900000" flipH="1">
            <a:off x="6302872" y="3286789"/>
            <a:ext cx="440131" cy="970416"/>
          </a:xfrm>
          <a:custGeom>
            <a:avLst/>
            <a:gdLst>
              <a:gd name="T0" fmla="*/ 5930 w 6178"/>
              <a:gd name="T1" fmla="*/ 6326 h 6868"/>
              <a:gd name="T2" fmla="*/ 4682 w 6178"/>
              <a:gd name="T3" fmla="*/ 5255 h 6868"/>
              <a:gd name="T4" fmla="*/ 4037 w 6178"/>
              <a:gd name="T5" fmla="*/ 3157 h 6868"/>
              <a:gd name="T6" fmla="*/ 5500 w 6178"/>
              <a:gd name="T7" fmla="*/ 3157 h 6868"/>
              <a:gd name="T8" fmla="*/ 5701 w 6178"/>
              <a:gd name="T9" fmla="*/ 2671 h 6868"/>
              <a:gd name="T10" fmla="*/ 3141 w 6178"/>
              <a:gd name="T11" fmla="*/ 111 h 6868"/>
              <a:gd name="T12" fmla="*/ 2739 w 6178"/>
              <a:gd name="T13" fmla="*/ 111 h 6868"/>
              <a:gd name="T14" fmla="*/ 179 w 6178"/>
              <a:gd name="T15" fmla="*/ 2671 h 6868"/>
              <a:gd name="T16" fmla="*/ 380 w 6178"/>
              <a:gd name="T17" fmla="*/ 3157 h 6868"/>
              <a:gd name="T18" fmla="*/ 1519 w 6178"/>
              <a:gd name="T19" fmla="*/ 3157 h 6868"/>
              <a:gd name="T20" fmla="*/ 4277 w 6178"/>
              <a:gd name="T21" fmla="*/ 6676 h 6868"/>
              <a:gd name="T22" fmla="*/ 5709 w 6178"/>
              <a:gd name="T23" fmla="*/ 6856 h 6868"/>
              <a:gd name="T24" fmla="*/ 5785 w 6178"/>
              <a:gd name="T25" fmla="*/ 6855 h 6868"/>
              <a:gd name="T26" fmla="*/ 5930 w 6178"/>
              <a:gd name="T27" fmla="*/ 6326 h 6868"/>
              <a:gd name="T28" fmla="*/ 4793 w 6178"/>
              <a:gd name="T29" fmla="*/ 6217 h 6868"/>
              <a:gd name="T30" fmla="*/ 4434 w 6178"/>
              <a:gd name="T31" fmla="*/ 6130 h 6868"/>
              <a:gd name="T32" fmla="*/ 2086 w 6178"/>
              <a:gd name="T33" fmla="*/ 2928 h 6868"/>
              <a:gd name="T34" fmla="*/ 2087 w 6178"/>
              <a:gd name="T35" fmla="*/ 2882 h 6868"/>
              <a:gd name="T36" fmla="*/ 1802 w 6178"/>
              <a:gd name="T37" fmla="*/ 2588 h 6868"/>
              <a:gd name="T38" fmla="*/ 1067 w 6178"/>
              <a:gd name="T39" fmla="*/ 2588 h 6868"/>
              <a:gd name="T40" fmla="*/ 2940 w 6178"/>
              <a:gd name="T41" fmla="*/ 715 h 6868"/>
              <a:gd name="T42" fmla="*/ 4813 w 6178"/>
              <a:gd name="T43" fmla="*/ 2588 h 6868"/>
              <a:gd name="T44" fmla="*/ 3793 w 6178"/>
              <a:gd name="T45" fmla="*/ 2588 h 6868"/>
              <a:gd name="T46" fmla="*/ 3518 w 6178"/>
              <a:gd name="T47" fmla="*/ 2803 h 6868"/>
              <a:gd name="T48" fmla="*/ 3487 w 6178"/>
              <a:gd name="T49" fmla="*/ 2973 h 6868"/>
              <a:gd name="T50" fmla="*/ 4232 w 6178"/>
              <a:gd name="T51" fmla="*/ 5602 h 6868"/>
              <a:gd name="T52" fmla="*/ 4816 w 6178"/>
              <a:gd name="T53" fmla="*/ 6222 h 6868"/>
              <a:gd name="T54" fmla="*/ 4793 w 6178"/>
              <a:gd name="T55" fmla="*/ 6217 h 6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178" h="6868">
                <a:moveTo>
                  <a:pt x="5930" y="6326"/>
                </a:moveTo>
                <a:cubicBezTo>
                  <a:pt x="5398" y="6009"/>
                  <a:pt x="4986" y="5649"/>
                  <a:pt x="4682" y="5255"/>
                </a:cubicBezTo>
                <a:cubicBezTo>
                  <a:pt x="4132" y="4542"/>
                  <a:pt x="3973" y="3800"/>
                  <a:pt x="4037" y="3157"/>
                </a:cubicBezTo>
                <a:lnTo>
                  <a:pt x="5500" y="3157"/>
                </a:lnTo>
                <a:cubicBezTo>
                  <a:pt x="5753" y="3157"/>
                  <a:pt x="5880" y="2851"/>
                  <a:pt x="5701" y="2671"/>
                </a:cubicBezTo>
                <a:lnTo>
                  <a:pt x="3141" y="111"/>
                </a:lnTo>
                <a:cubicBezTo>
                  <a:pt x="3030" y="0"/>
                  <a:pt x="2850" y="0"/>
                  <a:pt x="2739" y="111"/>
                </a:cubicBezTo>
                <a:lnTo>
                  <a:pt x="179" y="2671"/>
                </a:lnTo>
                <a:cubicBezTo>
                  <a:pt x="0" y="2851"/>
                  <a:pt x="127" y="3157"/>
                  <a:pt x="380" y="3157"/>
                </a:cubicBezTo>
                <a:lnTo>
                  <a:pt x="1519" y="3157"/>
                </a:lnTo>
                <a:cubicBezTo>
                  <a:pt x="1587" y="4785"/>
                  <a:pt x="2697" y="6221"/>
                  <a:pt x="4277" y="6676"/>
                </a:cubicBezTo>
                <a:cubicBezTo>
                  <a:pt x="4808" y="6830"/>
                  <a:pt x="5248" y="6868"/>
                  <a:pt x="5709" y="6856"/>
                </a:cubicBezTo>
                <a:cubicBezTo>
                  <a:pt x="5761" y="6855"/>
                  <a:pt x="5775" y="6855"/>
                  <a:pt x="5785" y="6855"/>
                </a:cubicBezTo>
                <a:cubicBezTo>
                  <a:pt x="6074" y="6855"/>
                  <a:pt x="6178" y="6474"/>
                  <a:pt x="5930" y="6326"/>
                </a:cubicBezTo>
                <a:close/>
                <a:moveTo>
                  <a:pt x="4793" y="6217"/>
                </a:moveTo>
                <a:cubicBezTo>
                  <a:pt x="4678" y="6195"/>
                  <a:pt x="4559" y="6166"/>
                  <a:pt x="4434" y="6130"/>
                </a:cubicBezTo>
                <a:cubicBezTo>
                  <a:pt x="3026" y="5723"/>
                  <a:pt x="2054" y="4397"/>
                  <a:pt x="2086" y="2928"/>
                </a:cubicBezTo>
                <a:cubicBezTo>
                  <a:pt x="2086" y="2903"/>
                  <a:pt x="2086" y="2894"/>
                  <a:pt x="2087" y="2882"/>
                </a:cubicBezTo>
                <a:cubicBezTo>
                  <a:pt x="2092" y="2721"/>
                  <a:pt x="1963" y="2588"/>
                  <a:pt x="1802" y="2588"/>
                </a:cubicBezTo>
                <a:lnTo>
                  <a:pt x="1067" y="2588"/>
                </a:lnTo>
                <a:lnTo>
                  <a:pt x="2940" y="715"/>
                </a:lnTo>
                <a:lnTo>
                  <a:pt x="4813" y="2588"/>
                </a:lnTo>
                <a:lnTo>
                  <a:pt x="3793" y="2588"/>
                </a:lnTo>
                <a:cubicBezTo>
                  <a:pt x="3663" y="2588"/>
                  <a:pt x="3549" y="2677"/>
                  <a:pt x="3518" y="2803"/>
                </a:cubicBezTo>
                <a:cubicBezTo>
                  <a:pt x="3509" y="2838"/>
                  <a:pt x="3497" y="2895"/>
                  <a:pt x="3487" y="2973"/>
                </a:cubicBezTo>
                <a:cubicBezTo>
                  <a:pt x="3374" y="3779"/>
                  <a:pt x="3547" y="4715"/>
                  <a:pt x="4232" y="5602"/>
                </a:cubicBezTo>
                <a:cubicBezTo>
                  <a:pt x="4399" y="5819"/>
                  <a:pt x="4593" y="6026"/>
                  <a:pt x="4816" y="6222"/>
                </a:cubicBezTo>
                <a:lnTo>
                  <a:pt x="4793" y="62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0C871B23-4CAA-463F-5375-2EFA6FED62AA}"/>
              </a:ext>
            </a:extLst>
          </p:cNvPr>
          <p:cNvSpPr txBox="1"/>
          <p:nvPr/>
        </p:nvSpPr>
        <p:spPr>
          <a:xfrm>
            <a:off x="4980736" y="5453580"/>
            <a:ext cx="1895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Short TTM requirements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83A12F8E-6A5A-ED09-F236-111C5A56CBE7}"/>
              </a:ext>
            </a:extLst>
          </p:cNvPr>
          <p:cNvSpPr/>
          <p:nvPr/>
        </p:nvSpPr>
        <p:spPr>
          <a:xfrm>
            <a:off x="4669087" y="1763220"/>
            <a:ext cx="2320570" cy="2252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construction time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3593BC3-B46F-7856-A402-59844D7F8E1A}"/>
              </a:ext>
            </a:extLst>
          </p:cNvPr>
          <p:cNvSpPr txBox="1"/>
          <p:nvPr/>
        </p:nvSpPr>
        <p:spPr>
          <a:xfrm>
            <a:off x="4996080" y="4640018"/>
            <a:ext cx="18650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18 reduce to 6~9 months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A08AED7A-BFEC-6E95-63FE-A629185EE957}"/>
              </a:ext>
            </a:extLst>
          </p:cNvPr>
          <p:cNvSpPr/>
          <p:nvPr/>
        </p:nvSpPr>
        <p:spPr>
          <a:xfrm>
            <a:off x="8775172" y="3119676"/>
            <a:ext cx="1001486" cy="100148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40%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9EF8EC46-D059-DF2A-1BC7-33A80B64CEB0}"/>
              </a:ext>
            </a:extLst>
          </p:cNvPr>
          <p:cNvSpPr/>
          <p:nvPr/>
        </p:nvSpPr>
        <p:spPr>
          <a:xfrm rot="900000" flipH="1">
            <a:off x="9819218" y="3286788"/>
            <a:ext cx="440131" cy="970416"/>
          </a:xfrm>
          <a:custGeom>
            <a:avLst/>
            <a:gdLst>
              <a:gd name="T0" fmla="*/ 5930 w 6178"/>
              <a:gd name="T1" fmla="*/ 6326 h 6868"/>
              <a:gd name="T2" fmla="*/ 4682 w 6178"/>
              <a:gd name="T3" fmla="*/ 5255 h 6868"/>
              <a:gd name="T4" fmla="*/ 4037 w 6178"/>
              <a:gd name="T5" fmla="*/ 3157 h 6868"/>
              <a:gd name="T6" fmla="*/ 5500 w 6178"/>
              <a:gd name="T7" fmla="*/ 3157 h 6868"/>
              <a:gd name="T8" fmla="*/ 5701 w 6178"/>
              <a:gd name="T9" fmla="*/ 2671 h 6868"/>
              <a:gd name="T10" fmla="*/ 3141 w 6178"/>
              <a:gd name="T11" fmla="*/ 111 h 6868"/>
              <a:gd name="T12" fmla="*/ 2739 w 6178"/>
              <a:gd name="T13" fmla="*/ 111 h 6868"/>
              <a:gd name="T14" fmla="*/ 179 w 6178"/>
              <a:gd name="T15" fmla="*/ 2671 h 6868"/>
              <a:gd name="T16" fmla="*/ 380 w 6178"/>
              <a:gd name="T17" fmla="*/ 3157 h 6868"/>
              <a:gd name="T18" fmla="*/ 1519 w 6178"/>
              <a:gd name="T19" fmla="*/ 3157 h 6868"/>
              <a:gd name="T20" fmla="*/ 4277 w 6178"/>
              <a:gd name="T21" fmla="*/ 6676 h 6868"/>
              <a:gd name="T22" fmla="*/ 5709 w 6178"/>
              <a:gd name="T23" fmla="*/ 6856 h 6868"/>
              <a:gd name="T24" fmla="*/ 5785 w 6178"/>
              <a:gd name="T25" fmla="*/ 6855 h 6868"/>
              <a:gd name="T26" fmla="*/ 5930 w 6178"/>
              <a:gd name="T27" fmla="*/ 6326 h 6868"/>
              <a:gd name="T28" fmla="*/ 4793 w 6178"/>
              <a:gd name="T29" fmla="*/ 6217 h 6868"/>
              <a:gd name="T30" fmla="*/ 4434 w 6178"/>
              <a:gd name="T31" fmla="*/ 6130 h 6868"/>
              <a:gd name="T32" fmla="*/ 2086 w 6178"/>
              <a:gd name="T33" fmla="*/ 2928 h 6868"/>
              <a:gd name="T34" fmla="*/ 2087 w 6178"/>
              <a:gd name="T35" fmla="*/ 2882 h 6868"/>
              <a:gd name="T36" fmla="*/ 1802 w 6178"/>
              <a:gd name="T37" fmla="*/ 2588 h 6868"/>
              <a:gd name="T38" fmla="*/ 1067 w 6178"/>
              <a:gd name="T39" fmla="*/ 2588 h 6868"/>
              <a:gd name="T40" fmla="*/ 2940 w 6178"/>
              <a:gd name="T41" fmla="*/ 715 h 6868"/>
              <a:gd name="T42" fmla="*/ 4813 w 6178"/>
              <a:gd name="T43" fmla="*/ 2588 h 6868"/>
              <a:gd name="T44" fmla="*/ 3793 w 6178"/>
              <a:gd name="T45" fmla="*/ 2588 h 6868"/>
              <a:gd name="T46" fmla="*/ 3518 w 6178"/>
              <a:gd name="T47" fmla="*/ 2803 h 6868"/>
              <a:gd name="T48" fmla="*/ 3487 w 6178"/>
              <a:gd name="T49" fmla="*/ 2973 h 6868"/>
              <a:gd name="T50" fmla="*/ 4232 w 6178"/>
              <a:gd name="T51" fmla="*/ 5602 h 6868"/>
              <a:gd name="T52" fmla="*/ 4816 w 6178"/>
              <a:gd name="T53" fmla="*/ 6222 h 6868"/>
              <a:gd name="T54" fmla="*/ 4793 w 6178"/>
              <a:gd name="T55" fmla="*/ 6217 h 6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6178" h="6868">
                <a:moveTo>
                  <a:pt x="5930" y="6326"/>
                </a:moveTo>
                <a:cubicBezTo>
                  <a:pt x="5398" y="6009"/>
                  <a:pt x="4986" y="5649"/>
                  <a:pt x="4682" y="5255"/>
                </a:cubicBezTo>
                <a:cubicBezTo>
                  <a:pt x="4132" y="4542"/>
                  <a:pt x="3973" y="3800"/>
                  <a:pt x="4037" y="3157"/>
                </a:cubicBezTo>
                <a:lnTo>
                  <a:pt x="5500" y="3157"/>
                </a:lnTo>
                <a:cubicBezTo>
                  <a:pt x="5753" y="3157"/>
                  <a:pt x="5880" y="2851"/>
                  <a:pt x="5701" y="2671"/>
                </a:cubicBezTo>
                <a:lnTo>
                  <a:pt x="3141" y="111"/>
                </a:lnTo>
                <a:cubicBezTo>
                  <a:pt x="3030" y="0"/>
                  <a:pt x="2850" y="0"/>
                  <a:pt x="2739" y="111"/>
                </a:cubicBezTo>
                <a:lnTo>
                  <a:pt x="179" y="2671"/>
                </a:lnTo>
                <a:cubicBezTo>
                  <a:pt x="0" y="2851"/>
                  <a:pt x="127" y="3157"/>
                  <a:pt x="380" y="3157"/>
                </a:cubicBezTo>
                <a:lnTo>
                  <a:pt x="1519" y="3157"/>
                </a:lnTo>
                <a:cubicBezTo>
                  <a:pt x="1587" y="4785"/>
                  <a:pt x="2697" y="6221"/>
                  <a:pt x="4277" y="6676"/>
                </a:cubicBezTo>
                <a:cubicBezTo>
                  <a:pt x="4808" y="6830"/>
                  <a:pt x="5248" y="6868"/>
                  <a:pt x="5709" y="6856"/>
                </a:cubicBezTo>
                <a:cubicBezTo>
                  <a:pt x="5761" y="6855"/>
                  <a:pt x="5775" y="6855"/>
                  <a:pt x="5785" y="6855"/>
                </a:cubicBezTo>
                <a:cubicBezTo>
                  <a:pt x="6074" y="6855"/>
                  <a:pt x="6178" y="6474"/>
                  <a:pt x="5930" y="6326"/>
                </a:cubicBezTo>
                <a:close/>
                <a:moveTo>
                  <a:pt x="4793" y="6217"/>
                </a:moveTo>
                <a:cubicBezTo>
                  <a:pt x="4678" y="6195"/>
                  <a:pt x="4559" y="6166"/>
                  <a:pt x="4434" y="6130"/>
                </a:cubicBezTo>
                <a:cubicBezTo>
                  <a:pt x="3026" y="5723"/>
                  <a:pt x="2054" y="4397"/>
                  <a:pt x="2086" y="2928"/>
                </a:cubicBezTo>
                <a:cubicBezTo>
                  <a:pt x="2086" y="2903"/>
                  <a:pt x="2086" y="2894"/>
                  <a:pt x="2087" y="2882"/>
                </a:cubicBezTo>
                <a:cubicBezTo>
                  <a:pt x="2092" y="2721"/>
                  <a:pt x="1963" y="2588"/>
                  <a:pt x="1802" y="2588"/>
                </a:cubicBezTo>
                <a:lnTo>
                  <a:pt x="1067" y="2588"/>
                </a:lnTo>
                <a:lnTo>
                  <a:pt x="2940" y="715"/>
                </a:lnTo>
                <a:lnTo>
                  <a:pt x="4813" y="2588"/>
                </a:lnTo>
                <a:lnTo>
                  <a:pt x="3793" y="2588"/>
                </a:lnTo>
                <a:cubicBezTo>
                  <a:pt x="3663" y="2588"/>
                  <a:pt x="3549" y="2677"/>
                  <a:pt x="3518" y="2803"/>
                </a:cubicBezTo>
                <a:cubicBezTo>
                  <a:pt x="3509" y="2838"/>
                  <a:pt x="3497" y="2895"/>
                  <a:pt x="3487" y="2973"/>
                </a:cubicBezTo>
                <a:cubicBezTo>
                  <a:pt x="3374" y="3779"/>
                  <a:pt x="3547" y="4715"/>
                  <a:pt x="4232" y="5602"/>
                </a:cubicBezTo>
                <a:cubicBezTo>
                  <a:pt x="4399" y="5819"/>
                  <a:pt x="4593" y="6026"/>
                  <a:pt x="4816" y="6222"/>
                </a:cubicBezTo>
                <a:lnTo>
                  <a:pt x="4793" y="621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B0FD70AD-18DF-893C-69E6-40F9C5B306C7}"/>
              </a:ext>
            </a:extLst>
          </p:cNvPr>
          <p:cNvSpPr txBox="1"/>
          <p:nvPr/>
        </p:nvSpPr>
        <p:spPr>
          <a:xfrm>
            <a:off x="8385350" y="5527579"/>
            <a:ext cx="2136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Growth rate of insufficient O&amp;M engineer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1595425B-FFB1-4594-E93D-4C542012542E}"/>
              </a:ext>
            </a:extLst>
          </p:cNvPr>
          <p:cNvSpPr/>
          <p:nvPr/>
        </p:nvSpPr>
        <p:spPr>
          <a:xfrm>
            <a:off x="8313730" y="1714159"/>
            <a:ext cx="1926199" cy="323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 to O &amp; M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D5C1E6E-FCDD-AA92-8B3E-8D96A7FFA16C}"/>
              </a:ext>
            </a:extLst>
          </p:cNvPr>
          <p:cNvSpPr txBox="1"/>
          <p:nvPr/>
        </p:nvSpPr>
        <p:spPr>
          <a:xfrm>
            <a:off x="8520994" y="4640018"/>
            <a:ext cx="18650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38%@2018,53%@2022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07A49BD3-05E1-7B5C-320C-40700C342BED}"/>
              </a:ext>
            </a:extLst>
          </p:cNvPr>
          <p:cNvSpPr/>
          <p:nvPr/>
        </p:nvSpPr>
        <p:spPr>
          <a:xfrm>
            <a:off x="4591588" y="1577851"/>
            <a:ext cx="2602928" cy="4546666"/>
          </a:xfrm>
          <a:custGeom>
            <a:avLst/>
            <a:gdLst>
              <a:gd name="connsiteX0" fmla="*/ 0 w 4356942"/>
              <a:gd name="connsiteY0" fmla="*/ 0 h 4520179"/>
              <a:gd name="connsiteX1" fmla="*/ 4356943 w 4356942"/>
              <a:gd name="connsiteY1" fmla="*/ 0 h 4520179"/>
              <a:gd name="connsiteX2" fmla="*/ 4356943 w 4356942"/>
              <a:gd name="connsiteY2" fmla="*/ 4520180 h 4520179"/>
              <a:gd name="connsiteX3" fmla="*/ 0 w 4356942"/>
              <a:gd name="connsiteY3" fmla="*/ 4520180 h 452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6942" h="4520179">
                <a:moveTo>
                  <a:pt x="0" y="0"/>
                </a:moveTo>
                <a:lnTo>
                  <a:pt x="4356943" y="0"/>
                </a:lnTo>
                <a:lnTo>
                  <a:pt x="4356943" y="4520180"/>
                </a:lnTo>
                <a:lnTo>
                  <a:pt x="0" y="4520180"/>
                </a:lnTo>
                <a:close/>
              </a:path>
            </a:pathLst>
          </a:custGeom>
          <a:noFill/>
          <a:ln w="661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+mj-lt"/>
            </a:endParaRPr>
          </a:p>
        </p:txBody>
      </p:sp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B561D404-D61D-8134-20AD-25D9302D4090}"/>
              </a:ext>
            </a:extLst>
          </p:cNvPr>
          <p:cNvSpPr/>
          <p:nvPr/>
        </p:nvSpPr>
        <p:spPr>
          <a:xfrm>
            <a:off x="8074131" y="1577851"/>
            <a:ext cx="2602928" cy="4546666"/>
          </a:xfrm>
          <a:custGeom>
            <a:avLst/>
            <a:gdLst>
              <a:gd name="connsiteX0" fmla="*/ 0 w 4356942"/>
              <a:gd name="connsiteY0" fmla="*/ 0 h 4520179"/>
              <a:gd name="connsiteX1" fmla="*/ 4356943 w 4356942"/>
              <a:gd name="connsiteY1" fmla="*/ 0 h 4520179"/>
              <a:gd name="connsiteX2" fmla="*/ 4356943 w 4356942"/>
              <a:gd name="connsiteY2" fmla="*/ 4520180 h 4520179"/>
              <a:gd name="connsiteX3" fmla="*/ 0 w 4356942"/>
              <a:gd name="connsiteY3" fmla="*/ 4520180 h 452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6942" h="4520179">
                <a:moveTo>
                  <a:pt x="0" y="0"/>
                </a:moveTo>
                <a:lnTo>
                  <a:pt x="4356943" y="0"/>
                </a:lnTo>
                <a:lnTo>
                  <a:pt x="4356943" y="4520180"/>
                </a:lnTo>
                <a:lnTo>
                  <a:pt x="0" y="4520180"/>
                </a:lnTo>
                <a:close/>
              </a:path>
            </a:pathLst>
          </a:custGeom>
          <a:noFill/>
          <a:ln w="661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+mj-lt"/>
            </a:endParaRP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7F9BD3B-2059-4E9E-3A71-0CA82335EDA2}"/>
              </a:ext>
            </a:extLst>
          </p:cNvPr>
          <p:cNvCxnSpPr>
            <a:stCxn id="14" idx="1"/>
          </p:cNvCxnSpPr>
          <p:nvPr/>
        </p:nvCxnSpPr>
        <p:spPr>
          <a:xfrm>
            <a:off x="3789472" y="1604337"/>
            <a:ext cx="802116" cy="618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D6320536-C929-3BE5-BEFA-48512E7D7A73}"/>
              </a:ext>
            </a:extLst>
          </p:cNvPr>
          <p:cNvCxnSpPr>
            <a:cxnSpLocks/>
          </p:cNvCxnSpPr>
          <p:nvPr/>
        </p:nvCxnSpPr>
        <p:spPr>
          <a:xfrm>
            <a:off x="7194516" y="1577851"/>
            <a:ext cx="879615" cy="6145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91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4" y="4747254"/>
            <a:ext cx="1576605" cy="211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 descr="E:\3、项目资料\2020年项目\T-Base项目\◆T-Block优化降本项目\Block内部照片\微信图片_2020092415503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891" y="5038183"/>
            <a:ext cx="1338946" cy="178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4749800" y="2580432"/>
            <a:ext cx="3251199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Top floor return air outlet </a:t>
            </a:r>
            <a:endParaRPr lang="zh-CN" altLang="en-US" sz="1600" b="1" dirty="0">
              <a:solidFill>
                <a:schemeClr val="accent1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20" name="Picture 2" descr="E:\3、项目资料\2020年项目\T-Base项目\◆T-Block优化降本项目\Block内部照片\微信图片_2020092416035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254" y="823678"/>
            <a:ext cx="11876202" cy="181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E:\3、项目资料\2020年项目\T-Base项目\◆T-Block优化降本项目\Block内部照片\微信图片_2020092416035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4" y="2641578"/>
            <a:ext cx="1570274" cy="209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23"/>
          <p:cNvSpPr/>
          <p:nvPr/>
        </p:nvSpPr>
        <p:spPr>
          <a:xfrm>
            <a:off x="1704180" y="2990520"/>
            <a:ext cx="677108" cy="163420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Maintenance</a:t>
            </a:r>
          </a:p>
          <a:p>
            <a:pPr algn="ctr"/>
            <a:r>
              <a:rPr lang="en-US" altLang="zh-CN" sz="16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 corridor</a:t>
            </a:r>
            <a:endParaRPr lang="zh-CN" altLang="en-US" sz="1600" b="1" dirty="0">
              <a:solidFill>
                <a:schemeClr val="accent1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25" name="Picture 4" descr="E:\00、出差报告\912怀来Block\微信图片_20200921150918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182" y="2644128"/>
            <a:ext cx="1570274" cy="20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/>
          <a:stretch>
            <a:fillRect/>
          </a:stretch>
        </p:blipFill>
        <p:spPr bwMode="auto">
          <a:xfrm>
            <a:off x="2705396" y="2941451"/>
            <a:ext cx="6807918" cy="204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矩形 26"/>
          <p:cNvSpPr/>
          <p:nvPr/>
        </p:nvSpPr>
        <p:spPr>
          <a:xfrm rot="10800000">
            <a:off x="10039964" y="2998623"/>
            <a:ext cx="430887" cy="1526513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Cable corridor</a:t>
            </a:r>
            <a:endParaRPr lang="zh-CN" altLang="en-US" sz="1600" b="1" dirty="0">
              <a:solidFill>
                <a:schemeClr val="accent1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28" name="Picture 4" descr="E:\3、项目资料\2020年项目\T-Base项目\◆T-Block优化降本项目\Block内部照片\微信图片_20200924155037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688" y="4747255"/>
            <a:ext cx="1569768" cy="209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矩形 30"/>
          <p:cNvSpPr/>
          <p:nvPr/>
        </p:nvSpPr>
        <p:spPr>
          <a:xfrm>
            <a:off x="1684954" y="5027432"/>
            <a:ext cx="677108" cy="162011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Cold air</a:t>
            </a:r>
          </a:p>
          <a:p>
            <a:pPr algn="ctr"/>
            <a:r>
              <a:rPr lang="en-US" altLang="zh-CN" sz="16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area</a:t>
            </a:r>
            <a:endParaRPr lang="zh-CN" altLang="en-US" sz="1600" b="1" dirty="0">
              <a:solidFill>
                <a:schemeClr val="accent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 rot="10800000">
            <a:off x="10085492" y="4790979"/>
            <a:ext cx="430887" cy="2093023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Main corridor</a:t>
            </a:r>
            <a:endParaRPr lang="zh-CN" altLang="en-US" sz="1600" b="1" dirty="0">
              <a:solidFill>
                <a:schemeClr val="accent1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33" name="Picture 7" descr="E:\3、项目资料\2020年项目\T-Base项目\◆T-Block优化降本项目\Block内部照片\微信图片_2020092416040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142" y="5074170"/>
            <a:ext cx="1331764" cy="177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 33"/>
          <p:cNvSpPr/>
          <p:nvPr/>
        </p:nvSpPr>
        <p:spPr>
          <a:xfrm>
            <a:off x="3778737" y="6238669"/>
            <a:ext cx="1051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Cold</a:t>
            </a:r>
          </a:p>
          <a:p>
            <a:pPr algn="ctr"/>
            <a:r>
              <a:rPr lang="en-US" altLang="zh-CN" sz="16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channel</a:t>
            </a:r>
            <a:endParaRPr lang="zh-CN" altLang="en-US" sz="1600" b="1" dirty="0">
              <a:solidFill>
                <a:schemeClr val="accent1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50192" y="4985626"/>
            <a:ext cx="2850414" cy="14304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8" name="矩形 37"/>
          <p:cNvSpPr/>
          <p:nvPr/>
        </p:nvSpPr>
        <p:spPr>
          <a:xfrm>
            <a:off x="5507666" y="6416124"/>
            <a:ext cx="1203378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BOX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5C67013-921F-7B3B-003D-E4401FEEFFC8}"/>
              </a:ext>
            </a:extLst>
          </p:cNvPr>
          <p:cNvSpPr/>
          <p:nvPr/>
        </p:nvSpPr>
        <p:spPr>
          <a:xfrm>
            <a:off x="7286134" y="6265080"/>
            <a:ext cx="14477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Maintenance</a:t>
            </a:r>
          </a:p>
          <a:p>
            <a:pPr algn="ctr"/>
            <a:r>
              <a:rPr lang="en-US" altLang="zh-CN" sz="1600" b="1" dirty="0">
                <a:solidFill>
                  <a:schemeClr val="accent1"/>
                </a:solidFill>
                <a:latin typeface="+mj-lt"/>
                <a:ea typeface="微软雅黑" panose="020B0503020204020204" pitchFamily="34" charset="-122"/>
              </a:rPr>
              <a:t> corridor</a:t>
            </a:r>
            <a:endParaRPr lang="zh-CN" altLang="en-US" sz="1600" b="1" dirty="0">
              <a:solidFill>
                <a:schemeClr val="accent1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3" name="图片 43">
            <a:extLst>
              <a:ext uri="{FF2B5EF4-FFF2-40B4-BE49-F238E27FC236}">
                <a16:creationId xmlns:a16="http://schemas.microsoft.com/office/drawing/2014/main" id="{4DBE22BA-6202-2C0C-6521-2BD1887C0E2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87433" y="184015"/>
            <a:ext cx="834238" cy="27864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E16E2E5-2906-D560-9349-7CA583EE02F1}"/>
              </a:ext>
            </a:extLst>
          </p:cNvPr>
          <p:cNvSpPr txBox="1"/>
          <p:nvPr/>
        </p:nvSpPr>
        <p:spPr>
          <a:xfrm>
            <a:off x="872500" y="312517"/>
            <a:ext cx="620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  <a:sym typeface="+mn-ea"/>
              </a:rPr>
              <a:t>Block Container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  <a:sym typeface="+mn-ea"/>
              </a:rPr>
              <a:t>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  <a:sym typeface="+mn-ea"/>
              </a:rPr>
              <a:t>IT loads area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  <a:sym typeface="+mn-ea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65848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8797" y="1442548"/>
            <a:ext cx="2133100" cy="102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75" b="96654" l="1645" r="96711">
                        <a14:foregroundMark x1="31644" y1="20079" x2="70066" y2="1181"/>
                        <a14:foregroundMark x1="30845" y1="20472" x2="31644" y2="20079"/>
                        <a14:foregroundMark x1="29591" y1="21089" x2="30845" y2="20472"/>
                        <a14:foregroundMark x1="24151" y1="23765" x2="24469" y2="23608"/>
                        <a14:foregroundMark x1="6031" y1="32677" x2="24101" y2="23789"/>
                        <a14:foregroundMark x1="70066" y1="1181" x2="97149" y2="16732"/>
                        <a14:foregroundMark x1="97149" y1="16732" x2="99452" y2="52953"/>
                        <a14:foregroundMark x1="99452" y1="52953" x2="94737" y2="73228"/>
                        <a14:foregroundMark x1="94737" y1="73228" x2="18860" y2="97441"/>
                        <a14:foregroundMark x1="18860" y1="97441" x2="9978" y2="88583"/>
                        <a14:foregroundMark x1="9978" y1="88583" x2="2961" y2="65945"/>
                        <a14:foregroundMark x1="2961" y1="65945" x2="7127" y2="31496"/>
                        <a14:foregroundMark x1="1645" y1="55315" x2="1645" y2="55315"/>
                        <a14:foregroundMark x1="11732" y1="70866" x2="71820" y2="54921"/>
                        <a14:foregroundMark x1="71820" y1="54921" x2="63487" y2="80512"/>
                        <a14:foregroundMark x1="63487" y1="80512" x2="19298" y2="83071"/>
                        <a14:foregroundMark x1="19298" y1="83071" x2="14693" y2="69291"/>
                        <a14:foregroundMark x1="18092" y1="90157" x2="16228" y2="88976"/>
                        <a14:foregroundMark x1="21053" y1="97244" x2="21053" y2="97244"/>
                        <a14:foregroundMark x1="83991" y1="54921" x2="71382" y2="52362"/>
                        <a14:foregroundMark x1="71382" y1="52362" x2="75877" y2="74016"/>
                        <a14:foregroundMark x1="75877" y1="74016" x2="95175" y2="46457"/>
                        <a14:foregroundMark x1="95175" y1="46457" x2="78399" y2="44094"/>
                        <a14:foregroundMark x1="78399" y1="44094" x2="75548" y2="47441"/>
                        <a14:foregroundMark x1="94737" y1="52362" x2="94737" y2="52362"/>
                        <a14:foregroundMark x1="70724" y1="2362" x2="88487" y2="5315"/>
                        <a14:foregroundMark x1="86952" y1="5709" x2="96820" y2="13583"/>
                        <a14:foregroundMark x1="96820" y1="13583" x2="86952" y2="6102"/>
                        <a14:foregroundMark x1="74561" y1="1575" x2="87610" y2="4331"/>
                        <a14:foregroundMark x1="87610" y1="4331" x2="81689" y2="1969"/>
                        <a14:foregroundMark x1="91557" y1="22047" x2="92873" y2="31890"/>
                        <a14:foregroundMark x1="26974" y1="24016" x2="26974" y2="24016"/>
                        <a14:foregroundMark x1="25219" y1="26575" x2="25219" y2="26575"/>
                        <a14:foregroundMark x1="25219" y1="25000" x2="25219" y2="25000"/>
                        <a14:foregroundMark x1="29496" y1="23228" x2="29496" y2="23228"/>
                        <a14:backgroundMark x1="13487" y1="22047" x2="24342" y2="20866"/>
                        <a14:backgroundMark x1="24342" y1="20866" x2="16228" y2="19685"/>
                        <a14:backgroundMark x1="24232" y1="19685" x2="24232" y2="18307"/>
                        <a14:backgroundMark x1="24561" y1="20079" x2="28180" y2="20472"/>
                        <a14:backgroundMark x1="23794" y1="22047" x2="23575" y2="21260"/>
                        <a14:backgroundMark x1="25439" y1="22441" x2="30263" y2="18701"/>
                        <a14:backgroundMark x1="25219" y1="22835" x2="25219" y2="22835"/>
                        <a14:backgroundMark x1="28838" y1="20472" x2="28838" y2="20472"/>
                        <a14:backgroundMark x1="29715" y1="20472" x2="29715" y2="20472"/>
                        <a14:backgroundMark x1="30263" y1="20079" x2="30263" y2="20079"/>
                        <a14:backgroundMark x1="30263" y1="20866" x2="30263" y2="20866"/>
                        <a14:backgroundMark x1="29276" y1="20866" x2="29276" y2="20866"/>
                        <a14:backgroundMark x1="29715" y1="21260" x2="29715" y2="21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044" y="1442548"/>
            <a:ext cx="4817355" cy="2683351"/>
          </a:xfrm>
          <a:prstGeom prst="rect">
            <a:avLst/>
          </a:prstGeom>
        </p:spPr>
      </p:pic>
      <p:sp>
        <p:nvSpPr>
          <p:cNvPr id="23" name="左大括号 22"/>
          <p:cNvSpPr/>
          <p:nvPr/>
        </p:nvSpPr>
        <p:spPr>
          <a:xfrm rot="5400000">
            <a:off x="2389139" y="2775384"/>
            <a:ext cx="465607" cy="3085411"/>
          </a:xfrm>
          <a:prstGeom prst="leftBrace">
            <a:avLst>
              <a:gd name="adj1" fmla="val 8333"/>
              <a:gd name="adj2" fmla="val 5256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78" y="4737815"/>
            <a:ext cx="1151178" cy="137704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9375" y="4712969"/>
            <a:ext cx="524961" cy="142673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/>
          <a:srcRect l="73792"/>
          <a:stretch>
            <a:fillRect/>
          </a:stretch>
        </p:blipFill>
        <p:spPr>
          <a:xfrm>
            <a:off x="2982839" y="4777671"/>
            <a:ext cx="489078" cy="131320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6895" y="4846300"/>
            <a:ext cx="642602" cy="1275932"/>
          </a:xfrm>
          <a:prstGeom prst="rect">
            <a:avLst/>
          </a:prstGeom>
        </p:spPr>
      </p:pic>
      <p:cxnSp>
        <p:nvCxnSpPr>
          <p:cNvPr id="29" name="直接箭头连接符 28"/>
          <p:cNvCxnSpPr/>
          <p:nvPr/>
        </p:nvCxnSpPr>
        <p:spPr>
          <a:xfrm>
            <a:off x="5038182" y="1955916"/>
            <a:ext cx="31721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图片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7761" y="5062341"/>
            <a:ext cx="1378156" cy="1008181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877" y="5030038"/>
            <a:ext cx="711243" cy="948324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5213717" y="2525611"/>
            <a:ext cx="2653453" cy="90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Present as a row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Including frame, door, sunroof, </a:t>
            </a:r>
            <a:r>
              <a:rPr lang="en-US" altLang="zh-CN" sz="1400" dirty="0" err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etc</a:t>
            </a:r>
            <a:endParaRPr lang="zh-CN" altLang="en-US" sz="14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385120" y="6171585"/>
            <a:ext cx="12296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Distribution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cabinet</a:t>
            </a:r>
            <a:endParaRPr lang="zh-CN" altLang="en-US" sz="11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614762" y="6182484"/>
            <a:ext cx="1229642" cy="289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HVDC/UPS</a:t>
            </a:r>
            <a:endParaRPr lang="zh-CN" altLang="en-US" sz="11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2589468" y="6197017"/>
            <a:ext cx="12296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Battery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cabinet</a:t>
            </a:r>
            <a:endParaRPr lang="zh-CN" altLang="en-US" sz="11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3915202" y="6183749"/>
            <a:ext cx="8670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Control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1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cabinet</a:t>
            </a:r>
            <a:endParaRPr lang="zh-CN" altLang="en-US" sz="11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2955" y="4809001"/>
            <a:ext cx="1720649" cy="1159825"/>
          </a:xfrm>
          <a:prstGeom prst="rect">
            <a:avLst/>
          </a:prstGeom>
        </p:spPr>
      </p:pic>
      <p:sp>
        <p:nvSpPr>
          <p:cNvPr id="58" name="左大括号 57"/>
          <p:cNvSpPr/>
          <p:nvPr/>
        </p:nvSpPr>
        <p:spPr>
          <a:xfrm rot="16200000">
            <a:off x="9674739" y="1729895"/>
            <a:ext cx="425658" cy="219586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32"/>
          <p:cNvSpPr txBox="1"/>
          <p:nvPr/>
        </p:nvSpPr>
        <p:spPr>
          <a:xfrm>
            <a:off x="8557282" y="3063618"/>
            <a:ext cx="2973968" cy="34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 BOX consist as a module</a:t>
            </a:r>
            <a:endParaRPr lang="zh-CN" altLang="en-US" sz="14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1" name="TextBox 32"/>
          <p:cNvSpPr txBox="1"/>
          <p:nvPr/>
        </p:nvSpPr>
        <p:spPr>
          <a:xfrm>
            <a:off x="8627517" y="6009847"/>
            <a:ext cx="2682790" cy="345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Rapid installation by flat cart </a:t>
            </a:r>
            <a:endParaRPr lang="zh-CN" altLang="en-US" sz="14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2" name="图片 6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57282" y="1285541"/>
            <a:ext cx="996841" cy="1251222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44720" y="1333282"/>
            <a:ext cx="1167974" cy="1170027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33973" y="1336080"/>
            <a:ext cx="1160207" cy="1162246"/>
          </a:xfrm>
          <a:prstGeom prst="rect">
            <a:avLst/>
          </a:prstGeom>
        </p:spPr>
      </p:pic>
      <p:pic>
        <p:nvPicPr>
          <p:cNvPr id="65" name="图片 64"/>
          <p:cNvPicPr/>
          <p:nvPr/>
        </p:nvPicPr>
        <p:blipFill>
          <a:blip r:embed="rId15"/>
          <a:stretch>
            <a:fillRect/>
          </a:stretch>
        </p:blipFill>
        <p:spPr>
          <a:xfrm>
            <a:off x="8349276" y="4801577"/>
            <a:ext cx="1392798" cy="1165735"/>
          </a:xfrm>
          <a:prstGeom prst="rect">
            <a:avLst/>
          </a:prstGeom>
        </p:spPr>
      </p:pic>
      <p:sp>
        <p:nvSpPr>
          <p:cNvPr id="67" name="箭头: 下 66"/>
          <p:cNvSpPr/>
          <p:nvPr/>
        </p:nvSpPr>
        <p:spPr>
          <a:xfrm>
            <a:off x="9527547" y="3733975"/>
            <a:ext cx="720041" cy="625487"/>
          </a:xfrm>
          <a:prstGeom prst="downArrow">
            <a:avLst/>
          </a:prstGeom>
          <a:gradFill>
            <a:gsLst>
              <a:gs pos="0">
                <a:srgbClr val="0070C0"/>
              </a:gs>
              <a:gs pos="44000">
                <a:schemeClr val="bg1">
                  <a:lumMod val="85000"/>
                </a:schemeClr>
              </a:gs>
              <a:gs pos="100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左大括号 67"/>
          <p:cNvSpPr/>
          <p:nvPr/>
        </p:nvSpPr>
        <p:spPr>
          <a:xfrm rot="5400000">
            <a:off x="5730768" y="3336623"/>
            <a:ext cx="436471" cy="1992067"/>
          </a:xfrm>
          <a:prstGeom prst="leftBrace">
            <a:avLst>
              <a:gd name="adj1" fmla="val 8333"/>
              <a:gd name="adj2" fmla="val 8980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直接连接符 70"/>
          <p:cNvCxnSpPr/>
          <p:nvPr/>
        </p:nvCxnSpPr>
        <p:spPr>
          <a:xfrm flipH="1">
            <a:off x="7813751" y="1279880"/>
            <a:ext cx="17145" cy="4868545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2E9B5C49-1022-C7D8-9E6A-1E18709E96E3}"/>
              </a:ext>
            </a:extLst>
          </p:cNvPr>
          <p:cNvSpPr txBox="1"/>
          <p:nvPr/>
        </p:nvSpPr>
        <p:spPr>
          <a:xfrm>
            <a:off x="5126931" y="6139702"/>
            <a:ext cx="2096073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IT racks </a:t>
            </a:r>
            <a:r>
              <a:rPr lang="zh-CN" altLang="en-US" sz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including PDU</a:t>
            </a:r>
            <a:r>
              <a:rPr lang="zh-CN" altLang="en-US" sz="1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20BF333-51D8-0D75-21FB-06CE6BC569FE}"/>
              </a:ext>
            </a:extLst>
          </p:cNvPr>
          <p:cNvSpPr txBox="1"/>
          <p:nvPr/>
        </p:nvSpPr>
        <p:spPr>
          <a:xfrm>
            <a:off x="910091" y="330040"/>
            <a:ext cx="823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Block Container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IT Loads Area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42717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809208" y="3769831"/>
            <a:ext cx="3113405" cy="2004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059240" y="1063333"/>
            <a:ext cx="3863845" cy="20093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l="16407" r="3791"/>
          <a:stretch/>
        </p:blipFill>
        <p:spPr>
          <a:xfrm>
            <a:off x="1826089" y="1051325"/>
            <a:ext cx="2586445" cy="20445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42210" y="1026274"/>
            <a:ext cx="4321245" cy="203779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89" y="3844134"/>
            <a:ext cx="2435659" cy="202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61" y="3856728"/>
            <a:ext cx="2907580" cy="201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70A7D30-FC81-A8F0-5EBF-DFD7E84F985B}"/>
              </a:ext>
            </a:extLst>
          </p:cNvPr>
          <p:cNvSpPr txBox="1"/>
          <p:nvPr/>
        </p:nvSpPr>
        <p:spPr>
          <a:xfrm>
            <a:off x="872500" y="312517"/>
            <a:ext cx="620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  <a:sym typeface="+mn-ea"/>
              </a:rPr>
              <a:t>Cooling Container</a:t>
            </a:r>
          </a:p>
        </p:txBody>
      </p:sp>
      <p:sp>
        <p:nvSpPr>
          <p:cNvPr id="3" name="矩形: 圆角 48">
            <a:extLst>
              <a:ext uri="{FF2B5EF4-FFF2-40B4-BE49-F238E27FC236}">
                <a16:creationId xmlns:a16="http://schemas.microsoft.com/office/drawing/2014/main" id="{F86FB6AB-4D27-0886-EBBC-FBFC503322F6}"/>
              </a:ext>
            </a:extLst>
          </p:cNvPr>
          <p:cNvSpPr/>
          <p:nvPr/>
        </p:nvSpPr>
        <p:spPr>
          <a:xfrm>
            <a:off x="449600" y="1013590"/>
            <a:ext cx="1235509" cy="2082307"/>
          </a:xfrm>
          <a:prstGeom prst="roundRect">
            <a:avLst>
              <a:gd name="adj" fmla="val 5458"/>
            </a:avLst>
          </a:prstGeom>
          <a:solidFill>
            <a:schemeClr val="tx2">
              <a:lumMod val="60000"/>
              <a:lumOff val="40000"/>
              <a:alpha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Cooling container</a:t>
            </a:r>
          </a:p>
        </p:txBody>
      </p:sp>
      <p:sp>
        <p:nvSpPr>
          <p:cNvPr id="5" name="矩形: 圆角 48">
            <a:extLst>
              <a:ext uri="{FF2B5EF4-FFF2-40B4-BE49-F238E27FC236}">
                <a16:creationId xmlns:a16="http://schemas.microsoft.com/office/drawing/2014/main" id="{912E3EE5-2B41-B7E2-801F-23C69AFFAAED}"/>
              </a:ext>
            </a:extLst>
          </p:cNvPr>
          <p:cNvSpPr/>
          <p:nvPr/>
        </p:nvSpPr>
        <p:spPr>
          <a:xfrm>
            <a:off x="449600" y="3822628"/>
            <a:ext cx="1235509" cy="2082307"/>
          </a:xfrm>
          <a:prstGeom prst="roundRect">
            <a:avLst>
              <a:gd name="adj" fmla="val 5458"/>
            </a:avLst>
          </a:prstGeom>
          <a:solidFill>
            <a:schemeClr val="tx2">
              <a:lumMod val="60000"/>
              <a:lumOff val="40000"/>
              <a:alpha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Water treatment container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F33A480-7D2D-DE3D-EB7B-635FECEA1BCA}"/>
              </a:ext>
            </a:extLst>
          </p:cNvPr>
          <p:cNvCxnSpPr/>
          <p:nvPr/>
        </p:nvCxnSpPr>
        <p:spPr>
          <a:xfrm>
            <a:off x="509451" y="3500846"/>
            <a:ext cx="1145784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16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40581" y="881270"/>
            <a:ext cx="1263649" cy="422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1140" y="1"/>
            <a:ext cx="12190859" cy="6857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 dirty="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030760" y="1948050"/>
            <a:ext cx="11721805" cy="2225822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232010" indent="0">
              <a:lnSpc>
                <a:spcPct val="100000"/>
              </a:lnSpc>
              <a:spcBef>
                <a:spcPts val="76"/>
              </a:spcBef>
              <a:buNone/>
            </a:pPr>
            <a:r>
              <a:rPr sz="14400" spc="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89658" y="4909950"/>
            <a:ext cx="5571913" cy="114601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46569">
              <a:spcBef>
                <a:spcPts val="70"/>
              </a:spcBef>
            </a:pPr>
            <a:r>
              <a:rPr sz="2067" spc="-3" dirty="0">
                <a:solidFill>
                  <a:srgbClr val="FFFFFF"/>
                </a:solidFill>
                <a:latin typeface="Arial"/>
                <a:cs typeface="Arial"/>
                <a:hlinkClick r:id="rId4"/>
              </a:rPr>
              <a:t>www.kehua.com</a:t>
            </a:r>
            <a:endParaRPr sz="2067">
              <a:latin typeface="Arial"/>
              <a:cs typeface="Arial"/>
            </a:endParaRPr>
          </a:p>
          <a:p>
            <a:pPr marL="8467" marR="3584119" indent="36831">
              <a:lnSpc>
                <a:spcPct val="136700"/>
              </a:lnSpc>
              <a:spcBef>
                <a:spcPts val="637"/>
              </a:spcBef>
            </a:pP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Kehua Data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Co., Ltd.  Statistics: By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the end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2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200">
              <a:latin typeface="Arial"/>
              <a:cs typeface="Arial"/>
            </a:endParaRPr>
          </a:p>
          <a:p>
            <a:pPr marL="8467">
              <a:spcBef>
                <a:spcPts val="420"/>
              </a:spcBef>
            </a:pPr>
            <a:r>
              <a:rPr sz="1200" spc="-7" dirty="0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sz="1200" spc="-7" dirty="0">
                <a:solidFill>
                  <a:srgbClr val="FFFFFF"/>
                </a:solidFill>
                <a:latin typeface="宋体"/>
                <a:cs typeface="宋体"/>
              </a:rPr>
              <a:t>：</a:t>
            </a:r>
            <a:r>
              <a:rPr sz="1200" spc="-7" dirty="0">
                <a:solidFill>
                  <a:srgbClr val="FFFFFF"/>
                </a:solidFill>
                <a:latin typeface="Arial"/>
                <a:cs typeface="Arial"/>
              </a:rPr>
              <a:t>Frost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Sullivan,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OMDIA, CCW, FORWARD, </a:t>
            </a:r>
            <a:r>
              <a:rPr sz="1200" spc="-3" dirty="0">
                <a:solidFill>
                  <a:srgbClr val="FFFFFF"/>
                </a:solidFill>
                <a:latin typeface="Arial"/>
                <a:cs typeface="Arial"/>
              </a:rPr>
              <a:t>CCID, Dun&amp;Bradstreet,</a:t>
            </a:r>
            <a:r>
              <a:rPr sz="1200" spc="4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etc.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78800" y="5182383"/>
            <a:ext cx="3511549" cy="10032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object 7"/>
          <p:cNvSpPr/>
          <p:nvPr/>
        </p:nvSpPr>
        <p:spPr>
          <a:xfrm>
            <a:off x="10342181" y="754270"/>
            <a:ext cx="1263649" cy="422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9B8E87-C09F-8C74-A37E-A1B7646E6A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" y="643"/>
            <a:ext cx="12188577" cy="6857357"/>
          </a:xfrm>
          <a:prstGeom prst="rect">
            <a:avLst/>
          </a:prstGeom>
          <a:effectLst/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E3F5E9B-928D-9E93-C8D1-A4B2BAA2CD29}"/>
              </a:ext>
            </a:extLst>
          </p:cNvPr>
          <p:cNvGrpSpPr/>
          <p:nvPr/>
        </p:nvGrpSpPr>
        <p:grpSpPr>
          <a:xfrm>
            <a:off x="756847" y="783701"/>
            <a:ext cx="6303710" cy="828405"/>
            <a:chOff x="304800" y="1169605"/>
            <a:chExt cx="9456449" cy="16626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346FC4-F9C3-A079-4F9B-50B73B44FC3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844685" y="1169605"/>
              <a:ext cx="8916564" cy="1220964"/>
            </a:xfrm>
            <a:prstGeom prst="rect">
              <a:avLst/>
            </a:prstGeom>
            <a:effectLst/>
          </p:spPr>
          <p:txBody>
            <a:bodyPr lIns="0" tIns="0" rIns="0" bIns="0" rtlCol="0" anchor="t">
              <a:noAutofit/>
            </a:bodyPr>
            <a:lstStyle/>
            <a:p>
              <a:r>
                <a:rPr lang="en-US" altLang="zh-CN" sz="36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WisePower</a:t>
              </a:r>
              <a:r>
                <a:rPr lang="en-US" altLang="zh-CN" sz="3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 Product </a:t>
              </a:r>
              <a:r>
                <a:rPr lang="en-US" altLang="zh-CN" sz="36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L</a:t>
              </a:r>
              <a:r>
                <a:rPr lang="en-US" altLang="zh-CN" sz="3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ine </a:t>
              </a:r>
              <a:endPara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56385CD9-1844-737B-2628-5C2A1D56C48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844685" y="2338073"/>
              <a:ext cx="5791201" cy="4941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600" dirty="0">
                  <a:solidFill>
                    <a:srgbClr val="1D2733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35+ Years Power Conversion Expert</a:t>
              </a:r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9E48D82-CD7C-48F7-91B5-1D301FB828B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5400000">
              <a:off x="-111760" y="1597660"/>
              <a:ext cx="1055370" cy="222250"/>
            </a:xfrm>
            <a:custGeom>
              <a:avLst/>
              <a:gdLst/>
              <a:ahLst/>
              <a:cxnLst/>
              <a:rect l="l" t="t" r="r" b="b"/>
              <a:pathLst>
                <a:path w="259357" h="15025">
                  <a:moveTo>
                    <a:pt x="0" y="0"/>
                  </a:moveTo>
                  <a:lnTo>
                    <a:pt x="259357" y="0"/>
                  </a:lnTo>
                  <a:lnTo>
                    <a:pt x="259357" y="15025"/>
                  </a:lnTo>
                  <a:lnTo>
                    <a:pt x="0" y="15025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zh-CN" altLang="en-US" sz="1100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DE214D94-1059-3AD9-6061-AC27FB3B0C3A}"/>
              </a:ext>
            </a:extLst>
          </p:cNvPr>
          <p:cNvSpPr txBox="1"/>
          <p:nvPr/>
        </p:nvSpPr>
        <p:spPr>
          <a:xfrm>
            <a:off x="6496581" y="900445"/>
            <a:ext cx="8026091" cy="620169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alpha val="71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39700" b="1" spc="-2000" dirty="0">
                <a:ln w="34925">
                  <a:solidFill>
                    <a:schemeClr val="bg1"/>
                  </a:solidFill>
                </a:ln>
                <a:gradFill>
                  <a:gsLst>
                    <a:gs pos="77000">
                      <a:schemeClr val="bg1"/>
                    </a:gs>
                    <a:gs pos="57000">
                      <a:schemeClr val="tx2">
                        <a:lumMod val="60000"/>
                        <a:lumOff val="40000"/>
                      </a:schemeClr>
                    </a:gs>
                    <a:gs pos="54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sx="102000" sy="102000" algn="t" rotWithShape="0">
                    <a:srgbClr val="0A0E2C">
                      <a:alpha val="73725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39700" b="1" spc="-2000" dirty="0">
              <a:ln w="34925">
                <a:solidFill>
                  <a:schemeClr val="bg1"/>
                </a:solidFill>
              </a:ln>
              <a:gradFill>
                <a:gsLst>
                  <a:gs pos="77000">
                    <a:schemeClr val="bg1"/>
                  </a:gs>
                  <a:gs pos="57000">
                    <a:schemeClr val="tx2">
                      <a:lumMod val="60000"/>
                      <a:lumOff val="40000"/>
                    </a:schemeClr>
                  </a:gs>
                  <a:gs pos="54000">
                    <a:schemeClr val="accent1">
                      <a:lumMod val="20000"/>
                      <a:lumOff val="80000"/>
                    </a:schemeClr>
                  </a:gs>
                </a:gsLst>
                <a:lin ang="5400000" scaled="0"/>
              </a:gradFill>
              <a:effectLst>
                <a:outerShdw blurRad="50800" dist="38100" dir="5400000" sx="102000" sy="102000" algn="t" rotWithShape="0">
                  <a:srgbClr val="0A0E2C">
                    <a:alpha val="73725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43">
            <a:extLst>
              <a:ext uri="{FF2B5EF4-FFF2-40B4-BE49-F238E27FC236}">
                <a16:creationId xmlns:a16="http://schemas.microsoft.com/office/drawing/2014/main" id="{8083BF88-D539-1C4A-91AA-206D43F58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63" y="783701"/>
            <a:ext cx="1143589" cy="38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97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D11FACD-E6DE-A304-15E7-1F8AC0DC39FD}"/>
              </a:ext>
            </a:extLst>
          </p:cNvPr>
          <p:cNvSpPr txBox="1"/>
          <p:nvPr/>
        </p:nvSpPr>
        <p:spPr>
          <a:xfrm>
            <a:off x="-26957" y="2535893"/>
            <a:ext cx="289814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</a:rPr>
              <a:t>2.5MW Wise Power</a:t>
            </a: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云动力预制式电力模组</a:t>
            </a:r>
          </a:p>
        </p:txBody>
      </p:sp>
      <p:sp>
        <p:nvSpPr>
          <p:cNvPr id="3" name="文本框 41">
            <a:extLst>
              <a:ext uri="{FF2B5EF4-FFF2-40B4-BE49-F238E27FC236}">
                <a16:creationId xmlns:a16="http://schemas.microsoft.com/office/drawing/2014/main" id="{02B1FC4F-81B2-3DDE-409A-58B782D5A256}"/>
              </a:ext>
            </a:extLst>
          </p:cNvPr>
          <p:cNvSpPr txBox="1"/>
          <p:nvPr/>
        </p:nvSpPr>
        <p:spPr>
          <a:xfrm>
            <a:off x="4466025" y="4177030"/>
            <a:ext cx="2718222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defRPr/>
            </a:pPr>
            <a:r>
              <a:rPr lang="en-US" altLang="zh-CN" sz="2000" b="1" dirty="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scaled="0"/>
                </a:gradFill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</a:rPr>
              <a:t>Green low carbon</a:t>
            </a:r>
            <a:endParaRPr lang="zh-CN" altLang="en-US" sz="2000" b="1" dirty="0"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tx2">
                      <a:lumMod val="50000"/>
                    </a:schemeClr>
                  </a:gs>
                </a:gsLst>
                <a:lin scaled="0"/>
              </a:gradFill>
              <a:latin typeface="Arial" panose="020B0604020202020204" pitchFamily="34" charset="0"/>
              <a:ea typeface="方正兰亭粗黑简体" panose="02000000000000000000" charset="-122"/>
              <a:cs typeface="Arial" panose="020B0604020202020204" pitchFamily="34" charset="0"/>
            </a:endParaRPr>
          </a:p>
        </p:txBody>
      </p:sp>
      <p:sp>
        <p:nvSpPr>
          <p:cNvPr id="4" name="文本框 48">
            <a:extLst>
              <a:ext uri="{FF2B5EF4-FFF2-40B4-BE49-F238E27FC236}">
                <a16:creationId xmlns:a16="http://schemas.microsoft.com/office/drawing/2014/main" id="{FCB940FF-1502-64A3-4889-46DC401816A5}"/>
              </a:ext>
            </a:extLst>
          </p:cNvPr>
          <p:cNvSpPr txBox="1"/>
          <p:nvPr/>
        </p:nvSpPr>
        <p:spPr>
          <a:xfrm>
            <a:off x="399196" y="4177030"/>
            <a:ext cx="2351405" cy="4000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scaled="0"/>
                </a:gra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</a:rPr>
              <a:t>High reliability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tx2">
                      <a:lumMod val="50000"/>
                    </a:schemeClr>
                  </a:gs>
                </a:gsLst>
                <a:lin scaled="0"/>
              </a:gradFill>
              <a:effectLst/>
              <a:uLnTx/>
              <a:uFillTx/>
              <a:latin typeface="Arial" panose="020B0604020202020204" pitchFamily="34" charset="0"/>
              <a:ea typeface="方正兰亭粗黑简体" panose="02000000000000000000" charset="-122"/>
              <a:cs typeface="Arial" panose="020B0604020202020204" pitchFamily="34" charset="0"/>
            </a:endParaRPr>
          </a:p>
        </p:txBody>
      </p:sp>
      <p:sp>
        <p:nvSpPr>
          <p:cNvPr id="5" name="文本框 56">
            <a:extLst>
              <a:ext uri="{FF2B5EF4-FFF2-40B4-BE49-F238E27FC236}">
                <a16:creationId xmlns:a16="http://schemas.microsoft.com/office/drawing/2014/main" id="{52AEB995-82C1-D595-3F00-4B97D919F0A3}"/>
              </a:ext>
            </a:extLst>
          </p:cNvPr>
          <p:cNvSpPr txBox="1"/>
          <p:nvPr/>
        </p:nvSpPr>
        <p:spPr>
          <a:xfrm>
            <a:off x="8437262" y="4177030"/>
            <a:ext cx="3355542" cy="400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defRPr/>
            </a:pPr>
            <a:r>
              <a:rPr lang="en-US" altLang="zh-CN" sz="2000" b="1" dirty="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scaled="0"/>
                </a:gradFill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</a:rPr>
              <a:t>Convenient maintenance</a:t>
            </a:r>
            <a:endParaRPr lang="zh-CN" altLang="en-US" sz="2000" b="1" dirty="0">
              <a:gradFill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tx2">
                      <a:lumMod val="50000"/>
                    </a:schemeClr>
                  </a:gs>
                </a:gsLst>
                <a:lin scaled="0"/>
              </a:gradFill>
              <a:latin typeface="Arial" panose="020B0604020202020204" pitchFamily="34" charset="0"/>
              <a:ea typeface="方正兰亭粗黑简体" panose="02000000000000000000" charset="-122"/>
              <a:cs typeface="Arial" panose="020B0604020202020204" pitchFamily="34" charset="0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F5E04A5D-B9AD-01AB-9530-C805C0EE54D1}"/>
              </a:ext>
            </a:extLst>
          </p:cNvPr>
          <p:cNvSpPr/>
          <p:nvPr/>
        </p:nvSpPr>
        <p:spPr>
          <a:xfrm>
            <a:off x="247067" y="4064000"/>
            <a:ext cx="3604420" cy="2372995"/>
          </a:xfrm>
          <a:prstGeom prst="roundRect">
            <a:avLst>
              <a:gd name="adj" fmla="val 6453"/>
            </a:avLst>
          </a:prstGeom>
          <a:noFill/>
          <a:ln cap="rnd">
            <a:solidFill>
              <a:schemeClr val="accent1">
                <a:lumMod val="7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7EE8DEB-DBAC-12D6-2226-11C10F4CD0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0" y="1033198"/>
            <a:ext cx="12199407" cy="2372995"/>
          </a:xfrm>
          <a:prstGeom prst="rect">
            <a:avLst/>
          </a:prstGeom>
          <a:ln>
            <a:noFill/>
          </a:ln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08CFCE6-2E63-7CA9-2FC2-B29F17D4F693}"/>
              </a:ext>
            </a:extLst>
          </p:cNvPr>
          <p:cNvSpPr txBox="1"/>
          <p:nvPr/>
        </p:nvSpPr>
        <p:spPr>
          <a:xfrm>
            <a:off x="-26957" y="2945680"/>
            <a:ext cx="2898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</a:rPr>
              <a:t>2.5MW Wise Power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91D4B6F-4289-F6BA-5A6E-379F9E0FC6F2}"/>
              </a:ext>
            </a:extLst>
          </p:cNvPr>
          <p:cNvSpPr txBox="1"/>
          <p:nvPr/>
        </p:nvSpPr>
        <p:spPr>
          <a:xfrm>
            <a:off x="8450113" y="3336957"/>
            <a:ext cx="1400709" cy="30777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Output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2D64388C-B411-A829-AB03-1D6DC8A36309}"/>
              </a:ext>
            </a:extLst>
          </p:cNvPr>
          <p:cNvGrpSpPr/>
          <p:nvPr/>
        </p:nvGrpSpPr>
        <p:grpSpPr>
          <a:xfrm>
            <a:off x="392" y="3333384"/>
            <a:ext cx="12199015" cy="316339"/>
            <a:chOff x="-1" y="3606991"/>
            <a:chExt cx="12199015" cy="316339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4E13B0E2-E59A-484A-F2E6-699C25EEEBC6}"/>
                </a:ext>
              </a:extLst>
            </p:cNvPr>
            <p:cNvSpPr txBox="1"/>
            <p:nvPr/>
          </p:nvSpPr>
          <p:spPr>
            <a:xfrm>
              <a:off x="-1" y="3606991"/>
              <a:ext cx="2022287" cy="306705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2500kVA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transformer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E713D82-4D0F-DA2E-3A76-D94686315459}"/>
                </a:ext>
              </a:extLst>
            </p:cNvPr>
            <p:cNvSpPr txBox="1"/>
            <p:nvPr/>
          </p:nvSpPr>
          <p:spPr>
            <a:xfrm>
              <a:off x="2022287" y="3607125"/>
              <a:ext cx="843680" cy="306705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Inlet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6C266F68-4CE2-CF5F-C921-A4C1D090DB34}"/>
                </a:ext>
              </a:extLst>
            </p:cNvPr>
            <p:cNvSpPr txBox="1"/>
            <p:nvPr/>
          </p:nvSpPr>
          <p:spPr>
            <a:xfrm>
              <a:off x="2870790" y="3606991"/>
              <a:ext cx="1119338" cy="307777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Connected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1D5D4AF3-F4EB-0CCF-2042-12B034C32E0A}"/>
                </a:ext>
              </a:extLst>
            </p:cNvPr>
            <p:cNvSpPr txBox="1"/>
            <p:nvPr/>
          </p:nvSpPr>
          <p:spPr>
            <a:xfrm>
              <a:off x="3994950" y="3607125"/>
              <a:ext cx="527863" cy="307777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SVG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D973ED71-8123-2297-7A1E-F2088344AAD4}"/>
                </a:ext>
              </a:extLst>
            </p:cNvPr>
            <p:cNvSpPr txBox="1"/>
            <p:nvPr/>
          </p:nvSpPr>
          <p:spPr>
            <a:xfrm>
              <a:off x="5832629" y="3608197"/>
              <a:ext cx="2617091" cy="306705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4*600kVA UPS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D1A4CC8B-B677-F4C1-3455-13B48D719B81}"/>
                </a:ext>
              </a:extLst>
            </p:cNvPr>
            <p:cNvSpPr txBox="1"/>
            <p:nvPr/>
          </p:nvSpPr>
          <p:spPr>
            <a:xfrm>
              <a:off x="10679837" y="3615869"/>
              <a:ext cx="1519177" cy="306705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Feeder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4BB99B6-BCAA-7928-9125-0147D9782304}"/>
                </a:ext>
              </a:extLst>
            </p:cNvPr>
            <p:cNvSpPr txBox="1"/>
            <p:nvPr/>
          </p:nvSpPr>
          <p:spPr>
            <a:xfrm>
              <a:off x="4518734" y="3607125"/>
              <a:ext cx="1309465" cy="307777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UPS Input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A8352968-FE29-B91F-A335-53706318DDAE}"/>
                </a:ext>
              </a:extLst>
            </p:cNvPr>
            <p:cNvSpPr txBox="1"/>
            <p:nvPr/>
          </p:nvSpPr>
          <p:spPr>
            <a:xfrm>
              <a:off x="9855252" y="3615553"/>
              <a:ext cx="819762" cy="307777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dirty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Bypass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19C333A-D9A8-DE44-0E63-A6789AD3E8D8}"/>
              </a:ext>
            </a:extLst>
          </p:cNvPr>
          <p:cNvSpPr txBox="1"/>
          <p:nvPr/>
        </p:nvSpPr>
        <p:spPr>
          <a:xfrm>
            <a:off x="215332" y="4555245"/>
            <a:ext cx="3195776" cy="1526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Layout High Reliability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Highly Reliable Capacity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Component High Reliability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Highly reliable software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31E360E8-9C15-DB89-9E36-6547C6CC846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005" y="4096209"/>
            <a:ext cx="972078" cy="133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C107329B-6C13-56D9-349D-ABD2F1061F0A}"/>
              </a:ext>
            </a:extLst>
          </p:cNvPr>
          <p:cNvSpPr txBox="1"/>
          <p:nvPr/>
        </p:nvSpPr>
        <p:spPr>
          <a:xfrm>
            <a:off x="8405527" y="4490922"/>
            <a:ext cx="3048890" cy="1156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Convenient Inspection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Convenient management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Convenient update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FEAA7E22-0939-E3C1-583B-A36A875E7F3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387111" y="5588407"/>
            <a:ext cx="1405693" cy="74652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D40A5E0-8CBB-6A68-FF2F-DD11DA7789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0939" y="5326704"/>
            <a:ext cx="1183366" cy="1031309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DEF1EBFD-96A1-8741-5340-1549D174E884}"/>
              </a:ext>
            </a:extLst>
          </p:cNvPr>
          <p:cNvSpPr txBox="1"/>
          <p:nvPr/>
        </p:nvSpPr>
        <p:spPr>
          <a:xfrm>
            <a:off x="4276159" y="4462871"/>
            <a:ext cx="3474344" cy="1156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Deployment cycle time: -60%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Footprint: -30%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System efficiency: +2%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DD3598F-230F-FECB-4CE3-F18140DD308A}"/>
              </a:ext>
            </a:extLst>
          </p:cNvPr>
          <p:cNvSpPr txBox="1"/>
          <p:nvPr/>
        </p:nvSpPr>
        <p:spPr>
          <a:xfrm>
            <a:off x="910091" y="728088"/>
            <a:ext cx="9335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Reducing space and delivery time by 30%, and lowering PUE by 0.02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F43E84C-DA2F-62A9-EF3D-47FB4C743585}"/>
              </a:ext>
            </a:extLst>
          </p:cNvPr>
          <p:cNvSpPr txBox="1"/>
          <p:nvPr/>
        </p:nvSpPr>
        <p:spPr>
          <a:xfrm>
            <a:off x="910091" y="322639"/>
            <a:ext cx="823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WisePower ——Integration Power solution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7D90AFF9-46F7-3AD7-86F7-E5A25C2F7541}"/>
              </a:ext>
            </a:extLst>
          </p:cNvPr>
          <p:cNvSpPr/>
          <p:nvPr/>
        </p:nvSpPr>
        <p:spPr>
          <a:xfrm>
            <a:off x="4211120" y="4063999"/>
            <a:ext cx="3856019" cy="2372995"/>
          </a:xfrm>
          <a:prstGeom prst="roundRect">
            <a:avLst>
              <a:gd name="adj" fmla="val 6453"/>
            </a:avLst>
          </a:prstGeom>
          <a:noFill/>
          <a:ln cap="rnd">
            <a:solidFill>
              <a:schemeClr val="accent1">
                <a:lumMod val="7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A5A4C630-8BC3-1FA0-4126-ACE443D6FD52}"/>
              </a:ext>
            </a:extLst>
          </p:cNvPr>
          <p:cNvSpPr/>
          <p:nvPr/>
        </p:nvSpPr>
        <p:spPr>
          <a:xfrm>
            <a:off x="8353073" y="4063998"/>
            <a:ext cx="3604420" cy="2372995"/>
          </a:xfrm>
          <a:prstGeom prst="roundRect">
            <a:avLst>
              <a:gd name="adj" fmla="val 6453"/>
            </a:avLst>
          </a:prstGeom>
          <a:noFill/>
          <a:ln cap="rnd">
            <a:solidFill>
              <a:schemeClr val="accent1">
                <a:lumMod val="75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37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右箭头 19"/>
          <p:cNvSpPr/>
          <p:nvPr/>
        </p:nvSpPr>
        <p:spPr>
          <a:xfrm rot="5400000">
            <a:off x="4040082" y="4116282"/>
            <a:ext cx="321733" cy="161713"/>
          </a:xfrm>
          <a:prstGeom prst="right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940165" y="3613785"/>
            <a:ext cx="292163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兰亭粗黑简体" panose="02000000000000000000" charset="-122"/>
                <a:ea typeface="方正兰亭粗黑简体" panose="02000000000000000000" charset="-122"/>
                <a:cs typeface="方正兰亭粗黑简体" panose="02000000000000000000" charset="-122"/>
              </a:rPr>
              <a:t>Wisepower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兰亭粗黑简体" panose="02000000000000000000" charset="-122"/>
                <a:ea typeface="方正兰亭粗黑简体" panose="02000000000000000000" charset="-122"/>
                <a:cs typeface="方正兰亭粗黑简体" panose="02000000000000000000" charset="-122"/>
              </a:rPr>
              <a:t> solution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兰亭粗黑简体" panose="02000000000000000000" charset="-122"/>
                <a:ea typeface="方正兰亭粗黑简体" panose="02000000000000000000" charset="-122"/>
                <a:cs typeface="方正兰亭粗黑简体" panose="02000000000000000000" charset="-122"/>
              </a:rPr>
              <a:t>：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L=14.65+1.2+1.2=17.05m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W=1.3+1.6+1.2=4.1m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S=17.05m*4.1m=69.905m2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8873490" y="1811655"/>
            <a:ext cx="310451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兰亭粗黑简体" panose="02000000000000000000" charset="-122"/>
                <a:ea typeface="方正兰亭粗黑简体" panose="02000000000000000000" charset="-122"/>
                <a:cs typeface="方正兰亭粗黑简体" panose="02000000000000000000" charset="-122"/>
              </a:rPr>
              <a:t>Tradition solution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兰亭粗黑简体" panose="02000000000000000000" charset="-122"/>
                <a:ea typeface="方正兰亭粗黑简体" panose="02000000000000000000" charset="-122"/>
                <a:cs typeface="方正兰亭粗黑简体" panose="02000000000000000000" charset="-122"/>
              </a:rPr>
              <a:t>：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L=11+2+2=15m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W=1.2+1.2+1.8+1.6+1.2=7m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S=15m*7m=105m2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8798438" y="5321931"/>
            <a:ext cx="3104515" cy="1104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2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sets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2.5MW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system footprint :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70m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²</a:t>
            </a:r>
          </a:p>
          <a:p>
            <a:pPr>
              <a:lnSpc>
                <a:spcPct val="120000"/>
              </a:lnSpc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Reduce 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30%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Adding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30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racks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方正兰亭粗黑简体" panose="02000000000000000000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Adding &gt;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25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0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,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000USD/Year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方正兰亭粗黑简体" panose="020000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88925" y="6242685"/>
            <a:ext cx="7663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Scenarios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Tier Ⅳ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，300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 racks,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6kW/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rack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，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</a:rPr>
              <a:t>2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sets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2.5MW 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W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方正兰亭粗黑简体" panose="02000000000000000000" charset="-122"/>
                <a:cs typeface="Arial" panose="020B0604020202020204" pitchFamily="34" charset="0"/>
                <a:sym typeface="+mn-ea"/>
              </a:rPr>
              <a:t>isepower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方正兰亭粗黑简体" panose="02000000000000000000" charset="-122"/>
              <a:cs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3995" y="1204595"/>
            <a:ext cx="8141335" cy="3245485"/>
            <a:chOff x="0" y="1464"/>
            <a:chExt cx="13237" cy="5111"/>
          </a:xfrm>
        </p:grpSpPr>
        <p:pic>
          <p:nvPicPr>
            <p:cNvPr id="9" name="图片 8" descr="方案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0" y="1464"/>
              <a:ext cx="13237" cy="5111"/>
            </a:xfrm>
            <a:prstGeom prst="rect">
              <a:avLst/>
            </a:prstGeom>
          </p:spPr>
        </p:pic>
        <p:cxnSp>
          <p:nvCxnSpPr>
            <p:cNvPr id="10" name="直接箭头连接符 9"/>
            <p:cNvCxnSpPr/>
            <p:nvPr/>
          </p:nvCxnSpPr>
          <p:spPr>
            <a:xfrm>
              <a:off x="459" y="5392"/>
              <a:ext cx="83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1296" y="5400"/>
              <a:ext cx="44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>
              <a:off x="5696" y="5408"/>
              <a:ext cx="83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488" y="5263"/>
              <a:ext cx="83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2m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733" y="5276"/>
              <a:ext cx="83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2m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692" y="5292"/>
              <a:ext cx="1132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11m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6" name="直接箭头连接符 15"/>
            <p:cNvCxnSpPr/>
            <p:nvPr/>
          </p:nvCxnSpPr>
          <p:spPr>
            <a:xfrm>
              <a:off x="7458" y="5431"/>
              <a:ext cx="44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6650" y="5294"/>
              <a:ext cx="83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2m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896" y="5323"/>
              <a:ext cx="837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2m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855" y="5323"/>
              <a:ext cx="1132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11m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20" name="直接箭头连接符 19"/>
            <p:cNvCxnSpPr/>
            <p:nvPr/>
          </p:nvCxnSpPr>
          <p:spPr>
            <a:xfrm>
              <a:off x="6650" y="5424"/>
              <a:ext cx="83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11858" y="5408"/>
              <a:ext cx="83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>
              <p:custDataLst>
                <p:tags r:id="rId11"/>
              </p:custDataLst>
            </p:nvPr>
          </p:nvCxnSpPr>
          <p:spPr>
            <a:xfrm flipH="1" flipV="1">
              <a:off x="11787" y="2588"/>
              <a:ext cx="96" cy="39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>
              <p:custDataLst>
                <p:tags r:id="rId12"/>
              </p:custDataLst>
            </p:nvPr>
          </p:nvCxnSpPr>
          <p:spPr>
            <a:xfrm flipH="1" flipV="1">
              <a:off x="11912" y="3020"/>
              <a:ext cx="194" cy="71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>
              <p:custDataLst>
                <p:tags r:id="rId13"/>
              </p:custDataLst>
            </p:nvPr>
          </p:nvCxnSpPr>
          <p:spPr>
            <a:xfrm flipH="1" flipV="1">
              <a:off x="12122" y="3754"/>
              <a:ext cx="304" cy="97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>
              <p:custDataLst>
                <p:tags r:id="rId14"/>
              </p:custDataLst>
            </p:nvPr>
          </p:nvCxnSpPr>
          <p:spPr>
            <a:xfrm flipH="1" flipV="1">
              <a:off x="12406" y="4672"/>
              <a:ext cx="176" cy="59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/>
            <p:cNvCxnSpPr/>
            <p:nvPr>
              <p:custDataLst>
                <p:tags r:id="rId15"/>
              </p:custDataLst>
            </p:nvPr>
          </p:nvCxnSpPr>
          <p:spPr>
            <a:xfrm flipH="1" flipV="1">
              <a:off x="12597" y="5236"/>
              <a:ext cx="176" cy="59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>
              <p:custDataLst>
                <p:tags r:id="rId16"/>
              </p:custDataLst>
            </p:nvPr>
          </p:nvSpPr>
          <p:spPr>
            <a:xfrm rot="15180000">
              <a:off x="11438" y="2274"/>
              <a:ext cx="1132" cy="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1.2m</a:t>
              </a:r>
            </a:p>
          </p:txBody>
        </p:sp>
        <p:sp>
          <p:nvSpPr>
            <p:cNvPr id="32" name="文本框 31"/>
            <p:cNvSpPr txBox="1"/>
            <p:nvPr>
              <p:custDataLst>
                <p:tags r:id="rId17"/>
              </p:custDataLst>
            </p:nvPr>
          </p:nvSpPr>
          <p:spPr>
            <a:xfrm rot="15180000">
              <a:off x="11637" y="2948"/>
              <a:ext cx="1132" cy="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1.6m</a:t>
              </a:r>
            </a:p>
          </p:txBody>
        </p:sp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 rot="15180000">
              <a:off x="11912" y="3791"/>
              <a:ext cx="1132" cy="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1.8m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 rot="15180000">
              <a:off x="12142" y="4519"/>
              <a:ext cx="1132" cy="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1.2m</a:t>
              </a:r>
            </a:p>
          </p:txBody>
        </p:sp>
        <p:sp>
          <p:nvSpPr>
            <p:cNvPr id="35" name="文本框 34"/>
            <p:cNvSpPr txBox="1"/>
            <p:nvPr>
              <p:custDataLst>
                <p:tags r:id="rId20"/>
              </p:custDataLst>
            </p:nvPr>
          </p:nvSpPr>
          <p:spPr>
            <a:xfrm rot="15180000">
              <a:off x="12487" y="5278"/>
              <a:ext cx="910" cy="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1.2m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1021" y="3803650"/>
            <a:ext cx="8803103" cy="2553970"/>
            <a:chOff x="-282" y="6227"/>
            <a:chExt cx="14720" cy="4180"/>
          </a:xfrm>
        </p:grpSpPr>
        <p:pic>
          <p:nvPicPr>
            <p:cNvPr id="37" name="图片 36" descr="方案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-282" y="6227"/>
              <a:ext cx="14720" cy="4180"/>
            </a:xfrm>
            <a:prstGeom prst="rect">
              <a:avLst/>
            </a:prstGeom>
          </p:spPr>
        </p:pic>
        <p:cxnSp>
          <p:nvCxnSpPr>
            <p:cNvPr id="38" name="直接箭头连接符 37"/>
            <p:cNvCxnSpPr/>
            <p:nvPr/>
          </p:nvCxnSpPr>
          <p:spPr>
            <a:xfrm>
              <a:off x="838" y="9059"/>
              <a:ext cx="575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152" y="9029"/>
              <a:ext cx="1144" cy="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1.2m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6074" y="9059"/>
              <a:ext cx="1144" cy="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1.2m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41" name="直接箭头连接符 40"/>
            <p:cNvCxnSpPr/>
            <p:nvPr/>
          </p:nvCxnSpPr>
          <p:spPr>
            <a:xfrm>
              <a:off x="439" y="9043"/>
              <a:ext cx="486" cy="1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/>
            <p:cNvCxnSpPr/>
            <p:nvPr/>
          </p:nvCxnSpPr>
          <p:spPr>
            <a:xfrm>
              <a:off x="6568" y="9059"/>
              <a:ext cx="486" cy="1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3148" y="9084"/>
              <a:ext cx="1547" cy="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14.65m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44" name="直接箭头连接符 43"/>
            <p:cNvCxnSpPr/>
            <p:nvPr/>
          </p:nvCxnSpPr>
          <p:spPr>
            <a:xfrm>
              <a:off x="7474" y="9088"/>
              <a:ext cx="575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7045" y="9058"/>
              <a:ext cx="1144" cy="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1.2m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2951" y="9088"/>
              <a:ext cx="1144" cy="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1.2m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47" name="直接箭头连接符 46"/>
            <p:cNvCxnSpPr/>
            <p:nvPr/>
          </p:nvCxnSpPr>
          <p:spPr>
            <a:xfrm>
              <a:off x="7076" y="9072"/>
              <a:ext cx="486" cy="1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/>
            <p:cNvCxnSpPr/>
            <p:nvPr/>
          </p:nvCxnSpPr>
          <p:spPr>
            <a:xfrm>
              <a:off x="13204" y="9088"/>
              <a:ext cx="486" cy="1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/>
            <p:cNvSpPr txBox="1"/>
            <p:nvPr/>
          </p:nvSpPr>
          <p:spPr>
            <a:xfrm>
              <a:off x="9784" y="9113"/>
              <a:ext cx="1515" cy="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14.65m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54" name="直接箭头连接符 53"/>
            <p:cNvCxnSpPr/>
            <p:nvPr>
              <p:custDataLst>
                <p:tags r:id="rId5"/>
              </p:custDataLst>
            </p:nvPr>
          </p:nvCxnSpPr>
          <p:spPr>
            <a:xfrm flipH="1" flipV="1">
              <a:off x="13656" y="8817"/>
              <a:ext cx="232" cy="75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本框 54"/>
            <p:cNvSpPr txBox="1"/>
            <p:nvPr>
              <p:custDataLst>
                <p:tags r:id="rId6"/>
              </p:custDataLst>
            </p:nvPr>
          </p:nvSpPr>
          <p:spPr>
            <a:xfrm rot="15180000">
              <a:off x="13173" y="8104"/>
              <a:ext cx="1132" cy="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1.6m</a:t>
              </a:r>
            </a:p>
          </p:txBody>
        </p:sp>
        <p:cxnSp>
          <p:nvCxnSpPr>
            <p:cNvPr id="56" name="直接箭头连接符 55"/>
            <p:cNvCxnSpPr/>
            <p:nvPr>
              <p:custDataLst>
                <p:tags r:id="rId7"/>
              </p:custDataLst>
            </p:nvPr>
          </p:nvCxnSpPr>
          <p:spPr>
            <a:xfrm flipH="1" flipV="1">
              <a:off x="13496" y="8194"/>
              <a:ext cx="160" cy="62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/>
            <p:nvPr>
              <p:custDataLst>
                <p:tags r:id="rId8"/>
              </p:custDataLst>
            </p:nvPr>
          </p:nvCxnSpPr>
          <p:spPr>
            <a:xfrm flipH="1" flipV="1">
              <a:off x="13336" y="7519"/>
              <a:ext cx="160" cy="62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文本框 57"/>
            <p:cNvSpPr txBox="1"/>
            <p:nvPr>
              <p:custDataLst>
                <p:tags r:id="rId9"/>
              </p:custDataLst>
            </p:nvPr>
          </p:nvSpPr>
          <p:spPr>
            <a:xfrm rot="15180000">
              <a:off x="13409" y="8863"/>
              <a:ext cx="1132" cy="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1.3m</a:t>
              </a:r>
            </a:p>
          </p:txBody>
        </p:sp>
        <p:sp>
          <p:nvSpPr>
            <p:cNvPr id="59" name="文本框 58"/>
            <p:cNvSpPr txBox="1"/>
            <p:nvPr>
              <p:custDataLst>
                <p:tags r:id="rId10"/>
              </p:custDataLst>
            </p:nvPr>
          </p:nvSpPr>
          <p:spPr>
            <a:xfrm rot="15180000">
              <a:off x="12918" y="7332"/>
              <a:ext cx="1132" cy="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1.2m</a:t>
              </a:r>
            </a:p>
          </p:txBody>
        </p:sp>
      </p:grpSp>
      <p:sp>
        <p:nvSpPr>
          <p:cNvPr id="60" name="矩形 59"/>
          <p:cNvSpPr/>
          <p:nvPr/>
        </p:nvSpPr>
        <p:spPr>
          <a:xfrm>
            <a:off x="8669020" y="1683385"/>
            <a:ext cx="3260725" cy="14065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8669020" y="3493770"/>
            <a:ext cx="3260725" cy="14065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8C2C640-03D3-E7E3-B15F-457C3E2BB5EC}"/>
              </a:ext>
            </a:extLst>
          </p:cNvPr>
          <p:cNvSpPr txBox="1"/>
          <p:nvPr/>
        </p:nvSpPr>
        <p:spPr>
          <a:xfrm>
            <a:off x="910091" y="322639"/>
            <a:ext cx="823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WisePower ——Integration Power solution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AA64900-481F-62DC-795E-A8D73D36462B}"/>
              </a:ext>
            </a:extLst>
          </p:cNvPr>
          <p:cNvSpPr txBox="1"/>
          <p:nvPr/>
        </p:nvSpPr>
        <p:spPr>
          <a:xfrm>
            <a:off x="740822" y="888325"/>
            <a:ext cx="110346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space saving for 30 server cabinets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56AC28FC-0944-22DF-2FE0-02C2C744A710}"/>
              </a:ext>
            </a:extLst>
          </p:cNvPr>
          <p:cNvSpPr/>
          <p:nvPr/>
        </p:nvSpPr>
        <p:spPr>
          <a:xfrm>
            <a:off x="8697106" y="5213622"/>
            <a:ext cx="3260725" cy="140652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:a16="http://schemas.microsoft.com/office/drawing/2014/main" id="{E103CE3D-D2DB-964D-A29D-1EAFFF768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9222" y="2024272"/>
            <a:ext cx="1880572" cy="3573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EB5164B-7FA5-0774-0130-B10DB5091CA5}"/>
              </a:ext>
            </a:extLst>
          </p:cNvPr>
          <p:cNvGrpSpPr/>
          <p:nvPr/>
        </p:nvGrpSpPr>
        <p:grpSpPr>
          <a:xfrm>
            <a:off x="1217184" y="2438505"/>
            <a:ext cx="1615158" cy="2861814"/>
            <a:chOff x="856249" y="3063472"/>
            <a:chExt cx="1615158" cy="2861814"/>
          </a:xfrm>
        </p:grpSpPr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6058A7DD-E6F0-D1C0-ED14-934DB60E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00" b="89957" l="3337" r="93752">
                          <a14:foregroundMark x1="7062" y1="43902" x2="7062" y2="43902"/>
                          <a14:foregroundMark x1="47808" y1="18651" x2="47808" y2="18651"/>
                          <a14:foregroundMark x1="75708" y1="19656" x2="75708" y2="19656"/>
                          <a14:foregroundMark x1="63135" y1="19656" x2="63135" y2="19656"/>
                          <a14:foregroundMark x1="66667" y1="16643" x2="66667" y2="16643"/>
                          <a14:foregroundMark x1="55724" y1="16643" x2="55724" y2="16643"/>
                          <a14:foregroundMark x1="3376" y1="32712" x2="3376" y2="32712"/>
                          <a14:foregroundMark x1="58867" y1="18077" x2="58867" y2="18077"/>
                          <a14:foregroundMark x1="61894" y1="17647" x2="61894" y2="17647"/>
                          <a14:foregroundMark x1="64882" y1="18651" x2="64882" y2="18651"/>
                          <a14:foregroundMark x1="68723" y1="19082" x2="68723" y2="19082"/>
                          <a14:foregroundMark x1="70625" y1="16643" x2="70625" y2="16643"/>
                          <a14:foregroundMark x1="73108" y1="19082" x2="73108" y2="19082"/>
                          <a14:foregroundMark x1="71478" y1="21090" x2="71478" y2="21090"/>
                          <a14:foregroundMark x1="89911" y1="41894" x2="89911" y2="41894"/>
                          <a14:foregroundMark x1="93752" y1="42324" x2="93752" y2="42324"/>
                          <a14:foregroundMark x1="76523" y1="20086" x2="76523" y2="20086"/>
                          <a14:foregroundMark x1="77066" y1="19656" x2="77066" y2="19656"/>
                          <a14:foregroundMark x1="78036" y1="20086" x2="78036" y2="20086"/>
                          <a14:foregroundMark x1="78968" y1="20660" x2="78968" y2="20660"/>
                          <a14:foregroundMark x1="73380" y1="18651" x2="73380" y2="18651"/>
                          <a14:foregroundMark x1="74466" y1="18651" x2="74466" y2="18651"/>
                          <a14:foregroundMark x1="78696" y1="19082" x2="78696" y2="19082"/>
                          <a14:foregroundMark x1="79666" y1="19082" x2="79666" y2="19082"/>
                          <a14:foregroundMark x1="79783" y1="19656" x2="79783" y2="19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865" y="3063472"/>
              <a:ext cx="1574542" cy="471204"/>
            </a:xfrm>
            <a:prstGeom prst="rect">
              <a:avLst/>
            </a:prstGeom>
          </p:spPr>
        </p:pic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02E4FE23-E413-32F6-B6C9-1278E141E664}"/>
                </a:ext>
              </a:extLst>
            </p:cNvPr>
            <p:cNvSpPr/>
            <p:nvPr/>
          </p:nvSpPr>
          <p:spPr>
            <a:xfrm>
              <a:off x="1069490" y="4568448"/>
              <a:ext cx="12009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 50kW  3U 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105E32A8-1CBC-C3DE-96E9-BF81BF489083}"/>
                </a:ext>
              </a:extLst>
            </p:cNvPr>
            <p:cNvSpPr/>
            <p:nvPr/>
          </p:nvSpPr>
          <p:spPr>
            <a:xfrm>
              <a:off x="1139120" y="3521817"/>
              <a:ext cx="114326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30kW  2U </a:t>
              </a:r>
              <a:endParaRPr lang="zh-CN" alt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43B76A81-65C3-E155-8E2C-06C7B61A23AF}"/>
                </a:ext>
              </a:extLst>
            </p:cNvPr>
            <p:cNvSpPr/>
            <p:nvPr/>
          </p:nvSpPr>
          <p:spPr>
            <a:xfrm>
              <a:off x="1139120" y="5586732"/>
              <a:ext cx="11416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100kW 3U</a:t>
              </a:r>
            </a:p>
          </p:txBody>
        </p:sp>
        <p:pic>
          <p:nvPicPr>
            <p:cNvPr id="87" name="Picture 3">
              <a:extLst>
                <a:ext uri="{FF2B5EF4-FFF2-40B4-BE49-F238E27FC236}">
                  <a16:creationId xmlns:a16="http://schemas.microsoft.com/office/drawing/2014/main" id="{B905D017-8E3B-EC12-887A-053B63C2D8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96" b="89899" l="3361" r="95546">
                          <a14:foregroundMark x1="6639" y1="39646" x2="6639" y2="39646"/>
                          <a14:foregroundMark x1="4958" y1="35606" x2="4958" y2="35606"/>
                          <a14:foregroundMark x1="9580" y1="16162" x2="9580" y2="16162"/>
                          <a14:foregroundMark x1="3445" y1="39646" x2="3445" y2="39646"/>
                          <a14:foregroundMark x1="4790" y1="60101" x2="4790" y2="60101"/>
                          <a14:foregroundMark x1="6471" y1="82071" x2="6471" y2="82071"/>
                          <a14:foregroundMark x1="95546" y1="53535" x2="95546" y2="53535"/>
                          <a14:foregroundMark x1="4286" y1="21717" x2="4286" y2="217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249" y="4151262"/>
              <a:ext cx="1574543" cy="469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8" name="Picture 3">
              <a:extLst>
                <a:ext uri="{FF2B5EF4-FFF2-40B4-BE49-F238E27FC236}">
                  <a16:creationId xmlns:a16="http://schemas.microsoft.com/office/drawing/2014/main" id="{CBD61CCD-3C9F-B1DB-83DB-8185609BF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596" b="89899" l="3361" r="95546">
                          <a14:foregroundMark x1="6639" y1="39646" x2="6639" y2="39646"/>
                          <a14:foregroundMark x1="4958" y1="35606" x2="4958" y2="35606"/>
                          <a14:foregroundMark x1="9580" y1="16162" x2="9580" y2="16162"/>
                          <a14:foregroundMark x1="3445" y1="39646" x2="3445" y2="39646"/>
                          <a14:foregroundMark x1="4790" y1="60101" x2="4790" y2="60101"/>
                          <a14:foregroundMark x1="6471" y1="82071" x2="6471" y2="82071"/>
                          <a14:foregroundMark x1="95546" y1="53535" x2="95546" y2="53535"/>
                          <a14:foregroundMark x1="4286" y1="21717" x2="4286" y2="217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249" y="5193045"/>
              <a:ext cx="1574543" cy="469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7C83D45-C39C-57CA-56B1-E4977FA8D063}"/>
              </a:ext>
            </a:extLst>
          </p:cNvPr>
          <p:cNvSpPr txBox="1"/>
          <p:nvPr/>
        </p:nvSpPr>
        <p:spPr>
          <a:xfrm>
            <a:off x="910091" y="322639"/>
            <a:ext cx="823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WisePower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——Modular UPS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CC1AD85-CAB6-5D36-BA9D-3FC21445411A}"/>
              </a:ext>
            </a:extLst>
          </p:cNvPr>
          <p:cNvGrpSpPr/>
          <p:nvPr/>
        </p:nvGrpSpPr>
        <p:grpSpPr>
          <a:xfrm>
            <a:off x="3650472" y="2382389"/>
            <a:ext cx="2229322" cy="3352478"/>
            <a:chOff x="2846982" y="2707266"/>
            <a:chExt cx="2229322" cy="3352478"/>
          </a:xfrm>
        </p:grpSpPr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EE91CAE9-1F37-AFDE-511A-BBE403172D8E}"/>
                </a:ext>
              </a:extLst>
            </p:cNvPr>
            <p:cNvCxnSpPr>
              <a:cxnSpLocks/>
            </p:cNvCxnSpPr>
            <p:nvPr/>
          </p:nvCxnSpPr>
          <p:spPr>
            <a:xfrm>
              <a:off x="3165037" y="5609668"/>
              <a:ext cx="555800" cy="333777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FBDA9EE4-2714-BEEA-4B89-FDCCECB0D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8885" y="5808737"/>
              <a:ext cx="1347419" cy="15547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A9E05780-11AA-7C3E-7DD1-029F10DC3F43}"/>
                </a:ext>
              </a:extLst>
            </p:cNvPr>
            <p:cNvCxnSpPr>
              <a:cxnSpLocks/>
            </p:cNvCxnSpPr>
            <p:nvPr/>
          </p:nvCxnSpPr>
          <p:spPr>
            <a:xfrm>
              <a:off x="3181668" y="2707266"/>
              <a:ext cx="0" cy="2809631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1">
              <a:extLst>
                <a:ext uri="{FF2B5EF4-FFF2-40B4-BE49-F238E27FC236}">
                  <a16:creationId xmlns:a16="http://schemas.microsoft.com/office/drawing/2014/main" id="{23C22EC7-4888-14A0-D8B8-C4A537982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681" y="5840461"/>
              <a:ext cx="601977" cy="21928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430" tIns="45716" rIns="91430" bIns="45716">
              <a:spAutoFit/>
            </a:bodyPr>
            <a:lstStyle/>
            <a:p>
              <a:pPr marL="0" lvl="1" eaLnBrk="0" hangingPunct="0"/>
              <a:r>
                <a:rPr lang="en-US" altLang="zh-CN" sz="825" dirty="0">
                  <a:solidFill>
                    <a:srgbClr val="990000"/>
                  </a:solidFill>
                  <a:cs typeface="+mn-ea"/>
                  <a:sym typeface="+mn-lt"/>
                </a:rPr>
                <a:t>800mm</a:t>
              </a:r>
              <a:endParaRPr lang="en-US" altLang="zh-CN" sz="825" dirty="0">
                <a:solidFill>
                  <a:srgbClr val="1D1D1A"/>
                </a:solidFill>
                <a:cs typeface="+mn-ea"/>
                <a:sym typeface="+mn-lt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0154DE4-D118-148F-0E9C-8249E26D5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1030" y="5730819"/>
              <a:ext cx="601977" cy="21928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430" tIns="45716" rIns="91430" bIns="45716">
              <a:spAutoFit/>
            </a:bodyPr>
            <a:lstStyle/>
            <a:p>
              <a:pPr marL="0" lvl="1" eaLnBrk="0" hangingPunct="0"/>
              <a:r>
                <a:rPr lang="en-US" altLang="zh-CN" sz="825" dirty="0">
                  <a:solidFill>
                    <a:srgbClr val="990000"/>
                  </a:solidFill>
                  <a:cs typeface="+mn-ea"/>
                  <a:sym typeface="+mn-lt"/>
                </a:rPr>
                <a:t>1000mm</a:t>
              </a:r>
              <a:endParaRPr lang="en-US" altLang="zh-CN" sz="825" dirty="0">
                <a:solidFill>
                  <a:srgbClr val="1D1D1A"/>
                </a:solidFill>
                <a:cs typeface="+mn-ea"/>
                <a:sym typeface="+mn-lt"/>
              </a:endParaRPr>
            </a:p>
          </p:txBody>
        </p:sp>
        <p:sp>
          <p:nvSpPr>
            <p:cNvPr id="13" name="矩形 11">
              <a:extLst>
                <a:ext uri="{FF2B5EF4-FFF2-40B4-BE49-F238E27FC236}">
                  <a16:creationId xmlns:a16="http://schemas.microsoft.com/office/drawing/2014/main" id="{05A09625-ED53-8352-2479-455800377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6982" y="3975006"/>
              <a:ext cx="601977" cy="21928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430" tIns="45716" rIns="91430" bIns="45716">
              <a:spAutoFit/>
            </a:bodyPr>
            <a:lstStyle/>
            <a:p>
              <a:pPr marL="0" lvl="1" eaLnBrk="0" hangingPunct="0"/>
              <a:r>
                <a:rPr lang="en-US" altLang="zh-CN" sz="825" dirty="0">
                  <a:solidFill>
                    <a:srgbClr val="990000"/>
                  </a:solidFill>
                  <a:cs typeface="+mn-ea"/>
                  <a:sym typeface="+mn-lt"/>
                </a:rPr>
                <a:t>2000mm</a:t>
              </a:r>
              <a:endParaRPr lang="en-US" altLang="zh-CN" sz="825" dirty="0">
                <a:solidFill>
                  <a:srgbClr val="1D1D1A"/>
                </a:solidFill>
                <a:cs typeface="+mn-ea"/>
                <a:sym typeface="+mn-lt"/>
              </a:endParaRPr>
            </a:p>
          </p:txBody>
        </p:sp>
      </p:grpSp>
      <p:graphicFrame>
        <p:nvGraphicFramePr>
          <p:cNvPr id="14" name="图示 13">
            <a:extLst>
              <a:ext uri="{FF2B5EF4-FFF2-40B4-BE49-F238E27FC236}">
                <a16:creationId xmlns:a16="http://schemas.microsoft.com/office/drawing/2014/main" id="{E806EF7D-AF62-5EF6-CFF6-3FFD45492A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5750875"/>
              </p:ext>
            </p:extLst>
          </p:nvPr>
        </p:nvGraphicFramePr>
        <p:xfrm>
          <a:off x="5910489" y="167086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EB2D6EBA-E76C-1B13-6EDF-A709E8672E3E}"/>
              </a:ext>
            </a:extLst>
          </p:cNvPr>
          <p:cNvSpPr txBox="1"/>
          <p:nvPr/>
        </p:nvSpPr>
        <p:spPr>
          <a:xfrm>
            <a:off x="1342796" y="1470274"/>
            <a:ext cx="100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PM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603A787-FEDB-54D0-4B19-D6F4D04D7A74}"/>
              </a:ext>
            </a:extLst>
          </p:cNvPr>
          <p:cNvSpPr txBox="1"/>
          <p:nvPr/>
        </p:nvSpPr>
        <p:spPr>
          <a:xfrm>
            <a:off x="4407609" y="1470274"/>
            <a:ext cx="1005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600kVA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B63333F-3DA8-A5F1-10B5-5C2EDC3ACB4F}"/>
              </a:ext>
            </a:extLst>
          </p:cNvPr>
          <p:cNvSpPr txBox="1"/>
          <p:nvPr/>
        </p:nvSpPr>
        <p:spPr>
          <a:xfrm>
            <a:off x="10980701" y="3437143"/>
            <a:ext cx="19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99%(ECO)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97% (Online)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86F130C-1F32-53B6-DC70-425A7C73EB37}"/>
              </a:ext>
            </a:extLst>
          </p:cNvPr>
          <p:cNvSpPr txBox="1"/>
          <p:nvPr/>
        </p:nvSpPr>
        <p:spPr>
          <a:xfrm>
            <a:off x="9436381" y="5133515"/>
            <a:ext cx="19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Front O&amp;M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Installation against the wall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Top/bottom wiring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FADBF7-60D3-209C-4383-9B081D92B64E}"/>
              </a:ext>
            </a:extLst>
          </p:cNvPr>
          <p:cNvSpPr txBox="1"/>
          <p:nvPr/>
        </p:nvSpPr>
        <p:spPr>
          <a:xfrm>
            <a:off x="5910489" y="3380152"/>
            <a:ext cx="11336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AI+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ESS mode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Sleep mode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Self-load test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Smart-dedust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2276DF0-0102-99B7-5A3C-7AAF07F6C0D0}"/>
              </a:ext>
            </a:extLst>
          </p:cNvPr>
          <p:cNvSpPr txBox="1"/>
          <p:nvPr/>
        </p:nvSpPr>
        <p:spPr>
          <a:xfrm>
            <a:off x="9436380" y="1724485"/>
            <a:ext cx="2570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N+1/N+N Component redundancy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Full switch without adding dimension</a:t>
            </a:r>
          </a:p>
          <a:p>
            <a:pPr marL="171450" indent="-171450">
              <a:buFont typeface="Wingdings" panose="05000000000000000000" pitchFamily="2" charset="2"/>
              <a:buChar char="l"/>
            </a:pPr>
            <a:endParaRPr lang="en-US" altLang="zh-CN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2">
            <a:extLst>
              <a:ext uri="{FF2B5EF4-FFF2-40B4-BE49-F238E27FC236}">
                <a16:creationId xmlns:a16="http://schemas.microsoft.com/office/drawing/2014/main" id="{686E1B9B-10C7-240B-9EDB-278C6226C27E}"/>
              </a:ext>
            </a:extLst>
          </p:cNvPr>
          <p:cNvSpPr txBox="1"/>
          <p:nvPr/>
        </p:nvSpPr>
        <p:spPr bwMode="gray">
          <a:xfrm>
            <a:off x="1712415" y="6196522"/>
            <a:ext cx="9268286" cy="410877"/>
          </a:xfrm>
          <a:prstGeom prst="rect">
            <a:avLst/>
          </a:prstGeom>
          <a:noFill/>
        </p:spPr>
        <p:txBody>
          <a:bodyPr wrap="none" lIns="72000" tIns="72000" rIns="72000" bIns="72000" rtlCol="0">
            <a:noAutofit/>
          </a:bodyPr>
          <a:lstStyle/>
          <a:p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Reliable, efficient, </a:t>
            </a: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convenient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, smart </a:t>
            </a:r>
            <a:r>
              <a:rPr lang="en-US" altLang="zh-CN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rovide the most competitive product</a:t>
            </a:r>
            <a:endParaRPr lang="zh-CN" altLang="en-US" b="1" i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3BC2133-69AD-862A-2130-9B7EFAC07E89}"/>
              </a:ext>
            </a:extLst>
          </p:cNvPr>
          <p:cNvSpPr txBox="1"/>
          <p:nvPr/>
        </p:nvSpPr>
        <p:spPr>
          <a:xfrm>
            <a:off x="740822" y="888325"/>
            <a:ext cx="11034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High density design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one server cabinet 600KW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reduce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footprint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2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C:\Users\dh\Desktop\0507png\2\未标题-12.png">
            <a:extLst>
              <a:ext uri="{FF2B5EF4-FFF2-40B4-BE49-F238E27FC236}">
                <a16:creationId xmlns:a16="http://schemas.microsoft.com/office/drawing/2014/main" id="{B1964FD2-7186-9240-5E57-44F3E214A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87" y="2205855"/>
            <a:ext cx="5040733" cy="8586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16">
            <a:extLst>
              <a:ext uri="{FF2B5EF4-FFF2-40B4-BE49-F238E27FC236}">
                <a16:creationId xmlns:a16="http://schemas.microsoft.com/office/drawing/2014/main" id="{2448EEF1-9C1E-40D4-0A1B-6566E061FE22}"/>
              </a:ext>
            </a:extLst>
          </p:cNvPr>
          <p:cNvSpPr txBox="1"/>
          <p:nvPr/>
        </p:nvSpPr>
        <p:spPr>
          <a:xfrm>
            <a:off x="728477" y="1659247"/>
            <a:ext cx="1999787" cy="30892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lnSpc>
                <a:spcPct val="130000"/>
              </a:lnSpc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/>
              </a:rPr>
              <a:t>40AH/50AH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/>
              </a:rPr>
              <a:t>pack</a:t>
            </a:r>
            <a:endParaRPr lang="zh-CN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9" name="文本框 16">
            <a:extLst>
              <a:ext uri="{FF2B5EF4-FFF2-40B4-BE49-F238E27FC236}">
                <a16:creationId xmlns:a16="http://schemas.microsoft.com/office/drawing/2014/main" id="{A1890281-45A1-F99F-5C44-562AB8DAB871}"/>
              </a:ext>
            </a:extLst>
          </p:cNvPr>
          <p:cNvSpPr txBox="1"/>
          <p:nvPr/>
        </p:nvSpPr>
        <p:spPr>
          <a:xfrm>
            <a:off x="533343" y="3191807"/>
            <a:ext cx="1389553" cy="37907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lnSpc>
                <a:spcPct val="130000"/>
              </a:lnSpc>
              <a:defRPr/>
            </a:pP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/>
              </a:rPr>
              <a:t>Appearance</a:t>
            </a:r>
            <a:endParaRPr lang="zh-CN" altLang="en-US" sz="1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20" name="Picture 5" descr="E:\02 渠道合作事业部--项目情况\【02-进行中】004 S3锂电系统\002 S3锂电项目\005 效果图\S3锂电效果图(调整柜门网孔区域)\S3锂电效果图(调整柜门网孔区域)\40AH100AH单柜-前.png">
            <a:extLst>
              <a:ext uri="{FF2B5EF4-FFF2-40B4-BE49-F238E27FC236}">
                <a16:creationId xmlns:a16="http://schemas.microsoft.com/office/drawing/2014/main" id="{00C960A2-9DFD-41EB-C127-D99E5C38C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19" y="3683000"/>
            <a:ext cx="813130" cy="2754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" descr="E:\02 渠道合作事业部--项目情况\【02-进行中】004 S3锂电系统\002 S3锂电项目\005 效果图\S3锂电效果图(调整柜门网孔区域)\S3锂电效果图(调整柜门网孔区域)\40AH单柜-正面-开门.png">
            <a:extLst>
              <a:ext uri="{FF2B5EF4-FFF2-40B4-BE49-F238E27FC236}">
                <a16:creationId xmlns:a16="http://schemas.microsoft.com/office/drawing/2014/main" id="{16EEE24C-1C03-A521-95EE-DA8ECCF76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616" y="3546316"/>
            <a:ext cx="1213006" cy="29831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16">
            <a:extLst>
              <a:ext uri="{FF2B5EF4-FFF2-40B4-BE49-F238E27FC236}">
                <a16:creationId xmlns:a16="http://schemas.microsoft.com/office/drawing/2014/main" id="{50B84AF5-C861-2162-6663-8A74E54760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43" y="2059839"/>
            <a:ext cx="1664903" cy="6904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">
            <a:extLst>
              <a:ext uri="{FF2B5EF4-FFF2-40B4-BE49-F238E27FC236}">
                <a16:creationId xmlns:a16="http://schemas.microsoft.com/office/drawing/2014/main" id="{2A5FBA83-7C52-11F1-5F45-8B87FAB80A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563" y="2089995"/>
            <a:ext cx="2047401" cy="6300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16">
            <a:extLst>
              <a:ext uri="{FF2B5EF4-FFF2-40B4-BE49-F238E27FC236}">
                <a16:creationId xmlns:a16="http://schemas.microsoft.com/office/drawing/2014/main" id="{C0C79A9E-26BF-3CF7-41A0-D78AAB552609}"/>
              </a:ext>
            </a:extLst>
          </p:cNvPr>
          <p:cNvSpPr txBox="1"/>
          <p:nvPr/>
        </p:nvSpPr>
        <p:spPr>
          <a:xfrm>
            <a:off x="3232304" y="6443550"/>
            <a:ext cx="1695058" cy="30892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lnSpc>
                <a:spcPct val="130000"/>
              </a:lnSpc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/>
              </a:rPr>
              <a:t>100AH/1C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/>
              </a:rPr>
              <a:t>system</a:t>
            </a:r>
            <a:endParaRPr lang="zh-CN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26" name="Picture 2" descr="E:\02 渠道合作事业部--项目情况\【02-进行中】004 S3锂电系统\002 S3锂电项目\005 效果图\2022-04-11\锂电渲染图\100AH单柜-正面-开门.png">
            <a:extLst>
              <a:ext uri="{FF2B5EF4-FFF2-40B4-BE49-F238E27FC236}">
                <a16:creationId xmlns:a16="http://schemas.microsoft.com/office/drawing/2014/main" id="{8A8C66BF-FEF9-A9CF-B3AF-7D6269D775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8049" y="3530445"/>
            <a:ext cx="1213006" cy="29831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320ADB1C-74F7-FD2E-A9FD-07BB47715768}"/>
              </a:ext>
            </a:extLst>
          </p:cNvPr>
          <p:cNvSpPr txBox="1"/>
          <p:nvPr/>
        </p:nvSpPr>
        <p:spPr>
          <a:xfrm>
            <a:off x="2984110" y="1659882"/>
            <a:ext cx="1591895" cy="30892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lnSpc>
                <a:spcPct val="130000"/>
              </a:lnSpc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/>
              </a:rPr>
              <a:t>100AH/1C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/>
              </a:rPr>
              <a:t>pack</a:t>
            </a:r>
            <a:endParaRPr lang="zh-CN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28" name="文本框 16">
            <a:extLst>
              <a:ext uri="{FF2B5EF4-FFF2-40B4-BE49-F238E27FC236}">
                <a16:creationId xmlns:a16="http://schemas.microsoft.com/office/drawing/2014/main" id="{6785C0B0-0D5B-BCE6-3A70-8D54747D35E7}"/>
              </a:ext>
            </a:extLst>
          </p:cNvPr>
          <p:cNvSpPr txBox="1"/>
          <p:nvPr/>
        </p:nvSpPr>
        <p:spPr>
          <a:xfrm>
            <a:off x="893681" y="6411896"/>
            <a:ext cx="1849327" cy="30892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 defTabSz="914400">
              <a:lnSpc>
                <a:spcPct val="130000"/>
              </a:lnSpc>
              <a:defRPr/>
            </a:pP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/>
              </a:rPr>
              <a:t>40AH/50AH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/>
              </a:rPr>
              <a:t> 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/>
              </a:rPr>
              <a:t>system</a:t>
            </a:r>
            <a:endParaRPr lang="zh-CN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60ACBD8-64AF-DB6C-6770-3C4C77567CA5}"/>
              </a:ext>
            </a:extLst>
          </p:cNvPr>
          <p:cNvSpPr txBox="1"/>
          <p:nvPr/>
        </p:nvSpPr>
        <p:spPr>
          <a:xfrm>
            <a:off x="910091" y="322639"/>
            <a:ext cx="823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WisePower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——Lithium-ion Battery System</a:t>
            </a:r>
          </a:p>
        </p:txBody>
      </p:sp>
      <p:sp>
        <p:nvSpPr>
          <p:cNvPr id="105" name="TextBox 4">
            <a:extLst>
              <a:ext uri="{FF2B5EF4-FFF2-40B4-BE49-F238E27FC236}">
                <a16:creationId xmlns:a16="http://schemas.microsoft.com/office/drawing/2014/main" id="{DD3E8AE8-BED5-DBE0-96DA-EEFD820DAC35}"/>
              </a:ext>
            </a:extLst>
          </p:cNvPr>
          <p:cNvSpPr txBox="1"/>
          <p:nvPr/>
        </p:nvSpPr>
        <p:spPr>
          <a:xfrm>
            <a:off x="9839282" y="4958934"/>
            <a:ext cx="2534969" cy="1034111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en-US" altLang="zh-CN" sz="1200" b="1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Modular design  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 Unicode MS" pitchFamily="34" charset="-122"/>
              <a:cs typeface="Arial" panose="020B0604020202020204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en-US" altLang="zh-CN" sz="105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Hot-swap, Plug and play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Flexible for expansion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Smart battery test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Failure module exit automatically</a:t>
            </a:r>
          </a:p>
        </p:txBody>
      </p:sp>
      <p:sp>
        <p:nvSpPr>
          <p:cNvPr id="106" name="TextBox 1">
            <a:extLst>
              <a:ext uri="{FF2B5EF4-FFF2-40B4-BE49-F238E27FC236}">
                <a16:creationId xmlns:a16="http://schemas.microsoft.com/office/drawing/2014/main" id="{A4A3DC9E-FE93-EE4A-662A-4BF34C794EC6}"/>
              </a:ext>
            </a:extLst>
          </p:cNvPr>
          <p:cNvSpPr txBox="1"/>
          <p:nvPr/>
        </p:nvSpPr>
        <p:spPr>
          <a:xfrm>
            <a:off x="7519015" y="4958934"/>
            <a:ext cx="2467989" cy="108495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en-US" altLang="zh-CN" sz="1200" b="1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AI Battery Management</a:t>
            </a:r>
          </a:p>
          <a:p>
            <a:pPr marL="171450" lvl="0" indent="-171450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zh-CN" sz="105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Intelligent current equalization</a:t>
            </a:r>
          </a:p>
          <a:p>
            <a:pPr marL="171450" indent="-171450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zh-CN" sz="105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Fault recording ,early warning</a:t>
            </a:r>
          </a:p>
          <a:p>
            <a:pPr marL="171450" indent="-171450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Adaptive SOC management</a:t>
            </a:r>
          </a:p>
          <a:p>
            <a:pPr marL="171450" indent="-171450">
              <a:lnSpc>
                <a:spcPct val="110000"/>
              </a:lnSpc>
              <a:buFont typeface="Arial" pitchFamily="34" charset="0"/>
              <a:buChar char="•"/>
            </a:pPr>
            <a:r>
              <a:rPr lang="en-US" altLang="zh-CN" sz="1050" b="1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3 levels BMS architecture</a:t>
            </a:r>
          </a:p>
        </p:txBody>
      </p:sp>
      <p:sp>
        <p:nvSpPr>
          <p:cNvPr id="107" name="TextBox 4">
            <a:extLst>
              <a:ext uri="{FF2B5EF4-FFF2-40B4-BE49-F238E27FC236}">
                <a16:creationId xmlns:a16="http://schemas.microsoft.com/office/drawing/2014/main" id="{BA389097-81EE-3E55-380E-EE029B0E5599}"/>
              </a:ext>
            </a:extLst>
          </p:cNvPr>
          <p:cNvSpPr txBox="1"/>
          <p:nvPr/>
        </p:nvSpPr>
        <p:spPr>
          <a:xfrm>
            <a:off x="5083669" y="4958934"/>
            <a:ext cx="2886883" cy="1034111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en-US" altLang="zh-CN" sz="1200" b="1" noProof="0" dirty="0"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DC/DC module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altLang="zh-CN" sz="105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Electrical&amp;physical</a:t>
            </a:r>
            <a:r>
              <a:rPr lang="en-US" altLang="zh-CN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Arial Unicode MS" pitchFamily="34" charset="-122"/>
                <a:cs typeface="Arial" panose="020B0604020202020204" pitchFamily="34" charset="0"/>
              </a:rPr>
              <a:t> isolation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altLang="zh-CN" sz="1050" dirty="0" err="1">
                <a:latin typeface="Arial" panose="020B0604020202020204" pitchFamily="34" charset="0"/>
                <a:cs typeface="Arial" panose="020B0604020202020204" pitchFamily="34" charset="0"/>
              </a:rPr>
              <a:t>Pack&amp;cabinet</a:t>
            </a: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 insulation detection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altLang="zh-CN" sz="1050" dirty="0">
                <a:latin typeface="Arial" panose="020B0604020202020204" pitchFamily="34" charset="0"/>
                <a:cs typeface="Arial" panose="020B0604020202020204" pitchFamily="34" charset="0"/>
              </a:rPr>
              <a:t>Pack &amp; cabinet FFS </a:t>
            </a:r>
          </a:p>
          <a:p>
            <a:pPr marL="171450" indent="-171450">
              <a:buFont typeface="Arial" pitchFamily="34" charset="0"/>
              <a:buChar char="•"/>
            </a:pPr>
            <a:endParaRPr lang="zh-CN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9">
            <a:extLst>
              <a:ext uri="{FF2B5EF4-FFF2-40B4-BE49-F238E27FC236}">
                <a16:creationId xmlns:a16="http://schemas.microsoft.com/office/drawing/2014/main" id="{5789EE24-B143-6DFD-BAC3-50AF5F4EE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1659247"/>
            <a:ext cx="6877980" cy="298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5BBC967-EFFF-BDCB-927A-CDDE5E1FA5A6}"/>
              </a:ext>
            </a:extLst>
          </p:cNvPr>
          <p:cNvSpPr txBox="1"/>
          <p:nvPr/>
        </p:nvSpPr>
        <p:spPr>
          <a:xfrm>
            <a:off x="740822" y="888325"/>
            <a:ext cx="11034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&gt;15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years life span, small footprint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reduce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TCO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9B8E87-C09F-8C74-A37E-A1B7646E6A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" y="643"/>
            <a:ext cx="12188577" cy="6857357"/>
          </a:xfrm>
          <a:prstGeom prst="rect">
            <a:avLst/>
          </a:prstGeom>
          <a:effectLst/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E3F5E9B-928D-9E93-C8D1-A4B2BAA2CD29}"/>
              </a:ext>
            </a:extLst>
          </p:cNvPr>
          <p:cNvGrpSpPr/>
          <p:nvPr/>
        </p:nvGrpSpPr>
        <p:grpSpPr>
          <a:xfrm>
            <a:off x="756847" y="783701"/>
            <a:ext cx="6303710" cy="828405"/>
            <a:chOff x="304800" y="1169605"/>
            <a:chExt cx="9456449" cy="16626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346FC4-F9C3-A079-4F9B-50B73B44FC3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844685" y="1169605"/>
              <a:ext cx="8916564" cy="1220964"/>
            </a:xfrm>
            <a:prstGeom prst="rect">
              <a:avLst/>
            </a:prstGeom>
            <a:effectLst/>
          </p:spPr>
          <p:txBody>
            <a:bodyPr lIns="0" tIns="0" rIns="0" bIns="0" rtlCol="0" anchor="t">
              <a:noAutofit/>
            </a:bodyPr>
            <a:lstStyle/>
            <a:p>
              <a:r>
                <a:rPr lang="en-US" altLang="zh-CN" sz="36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WiseCooling</a:t>
              </a:r>
              <a:r>
                <a:rPr lang="en-US" altLang="zh-CN" sz="3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 Product </a:t>
              </a:r>
              <a:r>
                <a:rPr lang="en-US" altLang="zh-CN" sz="36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L</a:t>
              </a:r>
              <a:r>
                <a:rPr lang="en-US" altLang="zh-CN" sz="3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rPr>
                <a:t>ine </a:t>
              </a:r>
              <a:endPara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TextBox 12">
              <a:extLst>
                <a:ext uri="{FF2B5EF4-FFF2-40B4-BE49-F238E27FC236}">
                  <a16:creationId xmlns:a16="http://schemas.microsoft.com/office/drawing/2014/main" id="{56385CD9-1844-737B-2628-5C2A1D56C48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844685" y="2338073"/>
              <a:ext cx="5791201" cy="4941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1600" dirty="0">
                  <a:solidFill>
                    <a:srgbClr val="1D2733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35+ Years Power Conversion Expert</a:t>
              </a:r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A9E48D82-CD7C-48F7-91B5-1D301FB828B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5400000">
              <a:off x="-111760" y="1597660"/>
              <a:ext cx="1055370" cy="222250"/>
            </a:xfrm>
            <a:custGeom>
              <a:avLst/>
              <a:gdLst/>
              <a:ahLst/>
              <a:cxnLst/>
              <a:rect l="l" t="t" r="r" b="b"/>
              <a:pathLst>
                <a:path w="259357" h="15025">
                  <a:moveTo>
                    <a:pt x="0" y="0"/>
                  </a:moveTo>
                  <a:lnTo>
                    <a:pt x="259357" y="0"/>
                  </a:lnTo>
                  <a:lnTo>
                    <a:pt x="259357" y="15025"/>
                  </a:lnTo>
                  <a:lnTo>
                    <a:pt x="0" y="15025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zh-CN" altLang="en-US" sz="1100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DE214D94-1059-3AD9-6061-AC27FB3B0C3A}"/>
              </a:ext>
            </a:extLst>
          </p:cNvPr>
          <p:cNvSpPr txBox="1"/>
          <p:nvPr/>
        </p:nvSpPr>
        <p:spPr>
          <a:xfrm>
            <a:off x="6496581" y="900445"/>
            <a:ext cx="8026091" cy="620169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alpha val="71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39700" b="1" spc="-2000" dirty="0">
                <a:ln w="34925">
                  <a:solidFill>
                    <a:schemeClr val="bg1"/>
                  </a:solidFill>
                </a:ln>
                <a:gradFill>
                  <a:gsLst>
                    <a:gs pos="77000">
                      <a:schemeClr val="bg1"/>
                    </a:gs>
                    <a:gs pos="57000">
                      <a:schemeClr val="tx2">
                        <a:lumMod val="60000"/>
                        <a:lumOff val="40000"/>
                      </a:schemeClr>
                    </a:gs>
                    <a:gs pos="54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sx="102000" sy="102000" algn="t" rotWithShape="0">
                    <a:srgbClr val="0A0E2C">
                      <a:alpha val="73725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39700" b="1" spc="-2000" dirty="0">
              <a:ln w="34925">
                <a:solidFill>
                  <a:schemeClr val="bg1"/>
                </a:solidFill>
              </a:ln>
              <a:gradFill>
                <a:gsLst>
                  <a:gs pos="77000">
                    <a:schemeClr val="bg1"/>
                  </a:gs>
                  <a:gs pos="57000">
                    <a:schemeClr val="tx2">
                      <a:lumMod val="60000"/>
                      <a:lumOff val="40000"/>
                    </a:schemeClr>
                  </a:gs>
                  <a:gs pos="54000">
                    <a:schemeClr val="accent1">
                      <a:lumMod val="20000"/>
                      <a:lumOff val="80000"/>
                    </a:schemeClr>
                  </a:gs>
                </a:gsLst>
                <a:lin ang="5400000" scaled="0"/>
              </a:gradFill>
              <a:effectLst>
                <a:outerShdw blurRad="50800" dist="38100" dir="5400000" sx="102000" sy="102000" algn="t" rotWithShape="0">
                  <a:srgbClr val="0A0E2C">
                    <a:alpha val="73725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43">
            <a:extLst>
              <a:ext uri="{FF2B5EF4-FFF2-40B4-BE49-F238E27FC236}">
                <a16:creationId xmlns:a16="http://schemas.microsoft.com/office/drawing/2014/main" id="{8083BF88-D539-1C4A-91AA-206D43F58D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63" y="783701"/>
            <a:ext cx="1143589" cy="38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10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1">
            <a:extLst>
              <a:ext uri="{FF2B5EF4-FFF2-40B4-BE49-F238E27FC236}">
                <a16:creationId xmlns:a16="http://schemas.microsoft.com/office/drawing/2014/main" id="{E74A270D-0769-225E-7E28-7D756B7C2C7F}"/>
              </a:ext>
            </a:extLst>
          </p:cNvPr>
          <p:cNvGrpSpPr/>
          <p:nvPr/>
        </p:nvGrpSpPr>
        <p:grpSpPr bwMode="auto">
          <a:xfrm>
            <a:off x="146050" y="2044899"/>
            <a:ext cx="11712585" cy="3086100"/>
            <a:chOff x="401" y="1845"/>
            <a:chExt cx="18446" cy="4860"/>
          </a:xfrm>
        </p:grpSpPr>
        <p:pic>
          <p:nvPicPr>
            <p:cNvPr id="45" name="图片 47">
              <a:extLst>
                <a:ext uri="{FF2B5EF4-FFF2-40B4-BE49-F238E27FC236}">
                  <a16:creationId xmlns:a16="http://schemas.microsoft.com/office/drawing/2014/main" id="{FC46F03B-FD34-148B-AABB-5A651ADE1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03" y="2768"/>
              <a:ext cx="1393" cy="2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DB476530-DCA5-0F53-D043-42B3E497E240}"/>
                </a:ext>
              </a:extLst>
            </p:cNvPr>
            <p:cNvCxnSpPr/>
            <p:nvPr/>
          </p:nvCxnSpPr>
          <p:spPr>
            <a:xfrm>
              <a:off x="5514" y="4032"/>
              <a:ext cx="2260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D497E265-81D4-7CBD-6FA7-07267E930878}"/>
                </a:ext>
              </a:extLst>
            </p:cNvPr>
            <p:cNvCxnSpPr/>
            <p:nvPr/>
          </p:nvCxnSpPr>
          <p:spPr>
            <a:xfrm flipH="1">
              <a:off x="5514" y="4747"/>
              <a:ext cx="2213" cy="0"/>
            </a:xfrm>
            <a:prstGeom prst="straightConnector1">
              <a:avLst/>
            </a:prstGeom>
            <a:ln w="19050">
              <a:solidFill>
                <a:srgbClr val="150FF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F71C56CC-BFC9-E447-9CC9-6250C7E08717}"/>
                </a:ext>
              </a:extLst>
            </p:cNvPr>
            <p:cNvCxnSpPr/>
            <p:nvPr/>
          </p:nvCxnSpPr>
          <p:spPr>
            <a:xfrm>
              <a:off x="10369" y="5290"/>
              <a:ext cx="830" cy="0"/>
            </a:xfrm>
            <a:prstGeom prst="line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3DB33348-BC37-0AE8-EC81-0B6E2F4AA6BE}"/>
                </a:ext>
              </a:extLst>
            </p:cNvPr>
            <p:cNvCxnSpPr/>
            <p:nvPr/>
          </p:nvCxnSpPr>
          <p:spPr>
            <a:xfrm flipH="1">
              <a:off x="10697" y="5545"/>
              <a:ext cx="503" cy="0"/>
            </a:xfrm>
            <a:prstGeom prst="line">
              <a:avLst/>
            </a:prstGeom>
            <a:ln w="19050">
              <a:solidFill>
                <a:srgbClr val="150FF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F5513F42-C942-1EA6-B7EF-B89205200A5F}"/>
                </a:ext>
              </a:extLst>
            </p:cNvPr>
            <p:cNvCxnSpPr/>
            <p:nvPr/>
          </p:nvCxnSpPr>
          <p:spPr>
            <a:xfrm>
              <a:off x="11709" y="5265"/>
              <a:ext cx="2463" cy="0"/>
            </a:xfrm>
            <a:prstGeom prst="line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>
              <a:extLst>
                <a:ext uri="{FF2B5EF4-FFF2-40B4-BE49-F238E27FC236}">
                  <a16:creationId xmlns:a16="http://schemas.microsoft.com/office/drawing/2014/main" id="{93F3A5AF-22A9-5BFA-91FD-8931EB0C706F}"/>
                </a:ext>
              </a:extLst>
            </p:cNvPr>
            <p:cNvCxnSpPr/>
            <p:nvPr/>
          </p:nvCxnSpPr>
          <p:spPr>
            <a:xfrm flipH="1">
              <a:off x="12567" y="4117"/>
              <a:ext cx="3370" cy="0"/>
            </a:xfrm>
            <a:prstGeom prst="straightConnector1">
              <a:avLst/>
            </a:prstGeom>
            <a:ln w="19050">
              <a:solidFill>
                <a:srgbClr val="150FF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C2C44099-D5D9-6C51-834D-70C612233596}"/>
                </a:ext>
              </a:extLst>
            </p:cNvPr>
            <p:cNvSpPr/>
            <p:nvPr/>
          </p:nvSpPr>
          <p:spPr>
            <a:xfrm>
              <a:off x="10602" y="1890"/>
              <a:ext cx="8245" cy="4135"/>
            </a:xfrm>
            <a:prstGeom prst="rect">
              <a:avLst/>
            </a:prstGeom>
            <a:noFill/>
            <a:ln w="28575" cmpd="dbl">
              <a:solidFill>
                <a:schemeClr val="accent1">
                  <a:shade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D7BFB923-CA38-D8B7-2245-EBAEC4450980}"/>
                </a:ext>
              </a:extLst>
            </p:cNvPr>
            <p:cNvCxnSpPr/>
            <p:nvPr/>
          </p:nvCxnSpPr>
          <p:spPr>
            <a:xfrm flipV="1">
              <a:off x="12567" y="1890"/>
              <a:ext cx="0" cy="690"/>
            </a:xfrm>
            <a:prstGeom prst="line">
              <a:avLst/>
            </a:prstGeom>
            <a:ln w="19050" cmpd="sng">
              <a:solidFill>
                <a:schemeClr val="accent1">
                  <a:shade val="50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2B3AFA2B-BE84-07DC-385A-90D414BBDA22}"/>
                </a:ext>
              </a:extLst>
            </p:cNvPr>
            <p:cNvCxnSpPr>
              <a:stCxn id="63" idx="0"/>
            </p:cNvCxnSpPr>
            <p:nvPr/>
          </p:nvCxnSpPr>
          <p:spPr>
            <a:xfrm flipH="1" flipV="1">
              <a:off x="15077" y="1845"/>
              <a:ext cx="25" cy="2797"/>
            </a:xfrm>
            <a:prstGeom prst="line">
              <a:avLst/>
            </a:prstGeom>
            <a:ln w="19050" cmpd="sng">
              <a:solidFill>
                <a:schemeClr val="accent1">
                  <a:shade val="50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B1BDB67D-CCF4-DE1E-0CE3-79421013A0B8}"/>
                </a:ext>
              </a:extLst>
            </p:cNvPr>
            <p:cNvCxnSpPr>
              <a:stCxn id="64" idx="0"/>
            </p:cNvCxnSpPr>
            <p:nvPr/>
          </p:nvCxnSpPr>
          <p:spPr>
            <a:xfrm flipH="1" flipV="1">
              <a:off x="17297" y="1890"/>
              <a:ext cx="15" cy="1157"/>
            </a:xfrm>
            <a:prstGeom prst="line">
              <a:avLst/>
            </a:prstGeom>
            <a:ln w="19050" cmpd="sng">
              <a:solidFill>
                <a:schemeClr val="accent1">
                  <a:shade val="50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3170B9A4-0FDA-E6D3-8E2E-4A86FC15ADB6}"/>
                </a:ext>
              </a:extLst>
            </p:cNvPr>
            <p:cNvSpPr/>
            <p:nvPr/>
          </p:nvSpPr>
          <p:spPr>
            <a:xfrm>
              <a:off x="12977" y="2967"/>
              <a:ext cx="455" cy="908"/>
            </a:xfrm>
            <a:prstGeom prst="rect">
              <a:avLst/>
            </a:prstGeom>
            <a:noFill/>
            <a:ln w="28575" cmpd="sng">
              <a:solidFill>
                <a:srgbClr val="6AE7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BE7C104A-083B-D6EE-043C-505FC108095C}"/>
                </a:ext>
              </a:extLst>
            </p:cNvPr>
            <p:cNvCxnSpPr>
              <a:stCxn id="64" idx="0"/>
            </p:cNvCxnSpPr>
            <p:nvPr/>
          </p:nvCxnSpPr>
          <p:spPr>
            <a:xfrm flipH="1" flipV="1">
              <a:off x="6131" y="5025"/>
              <a:ext cx="10" cy="1680"/>
            </a:xfrm>
            <a:prstGeom prst="line">
              <a:avLst/>
            </a:prstGeom>
            <a:ln w="19050" cmpd="sng">
              <a:solidFill>
                <a:schemeClr val="accent1">
                  <a:shade val="50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0EAE5DC3-C417-D2C6-8F53-C68AFC0462CA}"/>
                </a:ext>
              </a:extLst>
            </p:cNvPr>
            <p:cNvCxnSpPr>
              <a:stCxn id="64" idx="0"/>
            </p:cNvCxnSpPr>
            <p:nvPr/>
          </p:nvCxnSpPr>
          <p:spPr>
            <a:xfrm>
              <a:off x="8751" y="5292"/>
              <a:ext cx="855" cy="0"/>
            </a:xfrm>
            <a:prstGeom prst="line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F9D22525-159D-B062-5E05-C7239CF83498}"/>
                </a:ext>
              </a:extLst>
            </p:cNvPr>
            <p:cNvCxnSpPr>
              <a:stCxn id="64" idx="0"/>
            </p:cNvCxnSpPr>
            <p:nvPr/>
          </p:nvCxnSpPr>
          <p:spPr>
            <a:xfrm flipH="1">
              <a:off x="9356" y="5575"/>
              <a:ext cx="250" cy="0"/>
            </a:xfrm>
            <a:prstGeom prst="line">
              <a:avLst/>
            </a:prstGeom>
            <a:ln w="19050">
              <a:solidFill>
                <a:srgbClr val="150FF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图片 30">
              <a:extLst>
                <a:ext uri="{FF2B5EF4-FFF2-40B4-BE49-F238E27FC236}">
                  <a16:creationId xmlns:a16="http://schemas.microsoft.com/office/drawing/2014/main" id="{0D1E462D-A867-9FA6-1CCC-D89DB62F79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" y="3727"/>
              <a:ext cx="2643" cy="1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图片 41">
              <a:extLst>
                <a:ext uri="{FF2B5EF4-FFF2-40B4-BE49-F238E27FC236}">
                  <a16:creationId xmlns:a16="http://schemas.microsoft.com/office/drawing/2014/main" id="{B870D3E9-1C46-C08C-E821-66054DA3B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" y="2419"/>
              <a:ext cx="1299" cy="3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图片 46">
              <a:extLst>
                <a:ext uri="{FF2B5EF4-FFF2-40B4-BE49-F238E27FC236}">
                  <a16:creationId xmlns:a16="http://schemas.microsoft.com/office/drawing/2014/main" id="{9D81BF5D-E8A6-7635-A732-9871EF2A31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4" y="4948"/>
              <a:ext cx="879" cy="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图片 48">
              <a:extLst>
                <a:ext uri="{FF2B5EF4-FFF2-40B4-BE49-F238E27FC236}">
                  <a16:creationId xmlns:a16="http://schemas.microsoft.com/office/drawing/2014/main" id="{C0F94A72-7562-D26D-ED48-A786A2DE77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1" y="4642"/>
              <a:ext cx="1603" cy="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图片 50">
              <a:extLst>
                <a:ext uri="{FF2B5EF4-FFF2-40B4-BE49-F238E27FC236}">
                  <a16:creationId xmlns:a16="http://schemas.microsoft.com/office/drawing/2014/main" id="{C97508BF-60C2-1DF4-6E10-87770288A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97" y="3048"/>
              <a:ext cx="2630" cy="2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图片 51">
              <a:extLst>
                <a:ext uri="{FF2B5EF4-FFF2-40B4-BE49-F238E27FC236}">
                  <a16:creationId xmlns:a16="http://schemas.microsoft.com/office/drawing/2014/main" id="{69DD9CCD-772A-372D-CAC6-E4412194C2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7" y="3765"/>
              <a:ext cx="964" cy="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图片 52">
              <a:extLst>
                <a:ext uri="{FF2B5EF4-FFF2-40B4-BE49-F238E27FC236}">
                  <a16:creationId xmlns:a16="http://schemas.microsoft.com/office/drawing/2014/main" id="{BD0A6967-2360-4329-E211-D742D7D6D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4" y="4462"/>
              <a:ext cx="938" cy="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图片 53">
              <a:extLst>
                <a:ext uri="{FF2B5EF4-FFF2-40B4-BE49-F238E27FC236}">
                  <a16:creationId xmlns:a16="http://schemas.microsoft.com/office/drawing/2014/main" id="{DA2289C9-04F6-C262-2D8D-D5B78442BF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6" y="4477"/>
              <a:ext cx="1186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图片 54">
              <a:extLst>
                <a:ext uri="{FF2B5EF4-FFF2-40B4-BE49-F238E27FC236}">
                  <a16:creationId xmlns:a16="http://schemas.microsoft.com/office/drawing/2014/main" id="{063E56FF-9413-250C-8CC1-CEFA839F84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" y="3706"/>
              <a:ext cx="1140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图片 45">
              <a:extLst>
                <a:ext uri="{FF2B5EF4-FFF2-40B4-BE49-F238E27FC236}">
                  <a16:creationId xmlns:a16="http://schemas.microsoft.com/office/drawing/2014/main" id="{51962584-4C79-36E2-2747-76CB61BEC9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6" y="2114"/>
              <a:ext cx="1104" cy="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0" name="矩形 13">
            <a:extLst>
              <a:ext uri="{FF2B5EF4-FFF2-40B4-BE49-F238E27FC236}">
                <a16:creationId xmlns:a16="http://schemas.microsoft.com/office/drawing/2014/main" id="{19460BC1-DFCC-DCC1-4C2D-E93574436AC4}"/>
              </a:ext>
            </a:extLst>
          </p:cNvPr>
          <p:cNvSpPr/>
          <p:nvPr/>
        </p:nvSpPr>
        <p:spPr>
          <a:xfrm>
            <a:off x="8124825" y="1843286"/>
            <a:ext cx="2698750" cy="371475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100000">
                <a:schemeClr val="tx2"/>
              </a:gs>
            </a:gsLst>
            <a:lin scaled="0"/>
          </a:gra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方正兰亭粗黑简体" panose="02000000000000000000" charset="-122"/>
                <a:ea typeface="方正兰亭粗黑简体" panose="02000000000000000000" charset="-122"/>
                <a:cs typeface="方正兰亭黑简体" panose="02000000000000000000" charset="-122"/>
                <a:sym typeface="Arial" panose="020B0604020202020204" pitchFamily="34" charset="0"/>
              </a:rPr>
              <a:t>Control System</a:t>
            </a:r>
            <a:endParaRPr kumimoji="0" lang="zh-CN" altLang="en-US" sz="2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方正兰亭粗黑简体" panose="02000000000000000000" charset="-122"/>
              <a:ea typeface="方正兰亭粗黑简体" panose="02000000000000000000" charset="-122"/>
              <a:cs typeface="方正兰亭黑简体" panose="02000000000000000000" charset="-122"/>
              <a:sym typeface="Arial" panose="020B0604020202020204" pitchFamily="34" charset="0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CC0F6A45-5A38-0ED3-68CD-96678DEB780B}"/>
              </a:ext>
            </a:extLst>
          </p:cNvPr>
          <p:cNvSpPr txBox="1"/>
          <p:nvPr/>
        </p:nvSpPr>
        <p:spPr>
          <a:xfrm>
            <a:off x="248480" y="4834417"/>
            <a:ext cx="1279516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Liquid cooling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server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A86D20F1-2726-079B-13E3-0FC5B932996E}"/>
              </a:ext>
            </a:extLst>
          </p:cNvPr>
          <p:cNvSpPr txBox="1"/>
          <p:nvPr/>
        </p:nvSpPr>
        <p:spPr>
          <a:xfrm>
            <a:off x="4864688" y="5049860"/>
            <a:ext cx="861132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manifold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9B193582-6C63-FB3A-A077-5B129D59DBEB}"/>
              </a:ext>
            </a:extLst>
          </p:cNvPr>
          <p:cNvSpPr txBox="1"/>
          <p:nvPr/>
        </p:nvSpPr>
        <p:spPr>
          <a:xfrm>
            <a:off x="7917803" y="5049860"/>
            <a:ext cx="587020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CDU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DC557CB0-400B-C1D3-86D6-AC665DC1BB7A}"/>
              </a:ext>
            </a:extLst>
          </p:cNvPr>
          <p:cNvSpPr txBox="1"/>
          <p:nvPr/>
        </p:nvSpPr>
        <p:spPr>
          <a:xfrm>
            <a:off x="8833502" y="4834417"/>
            <a:ext cx="118013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Primary side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pump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9F265CFC-9EA4-A687-2F9C-19D4CD669C15}"/>
              </a:ext>
            </a:extLst>
          </p:cNvPr>
          <p:cNvSpPr txBox="1"/>
          <p:nvPr/>
        </p:nvSpPr>
        <p:spPr>
          <a:xfrm>
            <a:off x="10220584" y="5049860"/>
            <a:ext cx="1279516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Cooling tower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9AA8BF0C-8B34-A86A-C261-86D036AA1430}"/>
              </a:ext>
            </a:extLst>
          </p:cNvPr>
          <p:cNvSpPr txBox="1"/>
          <p:nvPr/>
        </p:nvSpPr>
        <p:spPr>
          <a:xfrm>
            <a:off x="1977265" y="4834417"/>
            <a:ext cx="105028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Rapid 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connection</a:t>
            </a: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D070AA4A-1C84-2EF9-C316-193ED8C931A0}"/>
              </a:ext>
            </a:extLst>
          </p:cNvPr>
          <p:cNvSpPr txBox="1"/>
          <p:nvPr/>
        </p:nvSpPr>
        <p:spPr>
          <a:xfrm>
            <a:off x="6552462" y="4464763"/>
            <a:ext cx="1241044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Secondary side</a:t>
            </a:r>
          </a:p>
          <a:p>
            <a:pPr algn="ctr"/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pump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60F96A49-2319-2866-2E28-111A31E263F4}"/>
              </a:ext>
            </a:extLst>
          </p:cNvPr>
          <p:cNvSpPr txBox="1"/>
          <p:nvPr/>
        </p:nvSpPr>
        <p:spPr>
          <a:xfrm>
            <a:off x="8515776" y="2834133"/>
            <a:ext cx="1633780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Plate heat exchanger</a:t>
            </a:r>
          </a:p>
          <a:p>
            <a:pPr algn="ctr"/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（</a:t>
            </a:r>
            <a:r>
              <a:rPr lang="en-US" altLang="zh-CN" sz="12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In&amp;Out</a:t>
            </a:r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heat</a:t>
            </a:r>
            <a:r>
              <a:rPr lang="zh-CN" altLang="en-US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）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AD973F4D-0E24-4A0A-E60A-71643805C29C}"/>
              </a:ext>
            </a:extLst>
          </p:cNvPr>
          <p:cNvSpPr txBox="1"/>
          <p:nvPr/>
        </p:nvSpPr>
        <p:spPr>
          <a:xfrm>
            <a:off x="2360978" y="5310727"/>
            <a:ext cx="293221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Refrigerant</a:t>
            </a:r>
          </a:p>
          <a:p>
            <a:pPr algn="ctr"/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（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deionized water/distilled water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）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B950A658-7279-58C7-5463-06F2F087C352}"/>
              </a:ext>
            </a:extLst>
          </p:cNvPr>
          <p:cNvSpPr txBox="1"/>
          <p:nvPr/>
        </p:nvSpPr>
        <p:spPr>
          <a:xfrm>
            <a:off x="5865964" y="4895972"/>
            <a:ext cx="950902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Distribution</a:t>
            </a:r>
          </a:p>
          <a:p>
            <a:pPr algn="ctr"/>
            <a:r>
              <a:rPr lang="en-US" altLang="zh-CN" sz="12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pipe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58292CC-9A11-4F96-A6F0-F42411E417EA}"/>
              </a:ext>
            </a:extLst>
          </p:cNvPr>
          <p:cNvSpPr txBox="1"/>
          <p:nvPr/>
        </p:nvSpPr>
        <p:spPr>
          <a:xfrm>
            <a:off x="910091" y="322639"/>
            <a:ext cx="8231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WiseCooling Product Line ——Liquid Cooling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1FD2090-5B67-DF28-8040-A5313A61634A}"/>
              </a:ext>
            </a:extLst>
          </p:cNvPr>
          <p:cNvSpPr txBox="1"/>
          <p:nvPr/>
        </p:nvSpPr>
        <p:spPr>
          <a:xfrm>
            <a:off x="910091" y="735208"/>
            <a:ext cx="9891240" cy="492418"/>
          </a:xfrm>
          <a:prstGeom prst="rect">
            <a:avLst/>
          </a:prstGeom>
          <a:noFill/>
        </p:spPr>
        <p:txBody>
          <a:bodyPr wrap="square" lIns="121896" tIns="60948" rIns="121896" bIns="60948" rtlCol="0" anchor="t">
            <a:spAutoFit/>
          </a:bodyPr>
          <a:lstStyle/>
          <a:p>
            <a:pPr defTabSz="685800"/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Data centers with liquid cooling can reduce annual PUE to 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1.16 </a:t>
            </a:r>
            <a:endParaRPr lang="en-US" altLang="zh-CN" sz="20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2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716.277165354331,&quot;width&quot;:6142.574278215223}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1913</TotalTime>
  <Words>1715</Words>
  <Application>Microsoft Office PowerPoint</Application>
  <PresentationFormat>宽屏</PresentationFormat>
  <Paragraphs>352</Paragraphs>
  <Slides>23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等线</vt:lpstr>
      <vt:lpstr>等线 Light</vt:lpstr>
      <vt:lpstr>方正兰亭粗黑简体</vt:lpstr>
      <vt:lpstr>宋体</vt:lpstr>
      <vt:lpstr>微软雅黑</vt:lpstr>
      <vt:lpstr>系统字体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Kehua03@KTkehua.onmicrosoft.com</dc:creator>
  <cp:lastModifiedBy>Kehua03@KTkehua.onmicrosoft.com</cp:lastModifiedBy>
  <cp:revision>10</cp:revision>
  <dcterms:created xsi:type="dcterms:W3CDTF">2023-09-25T02:56:04Z</dcterms:created>
  <dcterms:modified xsi:type="dcterms:W3CDTF">2023-10-10T19:49:15Z</dcterms:modified>
</cp:coreProperties>
</file>